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66" r:id="rId2"/>
    <p:sldId id="256" r:id="rId3"/>
    <p:sldId id="257" r:id="rId4"/>
    <p:sldId id="258" r:id="rId5"/>
    <p:sldId id="259" r:id="rId6"/>
    <p:sldId id="260" r:id="rId7"/>
    <p:sldId id="261" r:id="rId8"/>
    <p:sldId id="262" r:id="rId9"/>
    <p:sldId id="263" r:id="rId10"/>
    <p:sldId id="264" r:id="rId11"/>
    <p:sldId id="271" r:id="rId12"/>
    <p:sldId id="268" r:id="rId13"/>
    <p:sldId id="269" r:id="rId14"/>
    <p:sldId id="270" r:id="rId15"/>
  </p:sldIdLst>
  <p:sldSz cx="14630400" cy="8229600"/>
  <p:notesSz cx="8229600" cy="14630400"/>
  <p:embeddedFontLst>
    <p:embeddedFont>
      <p:font typeface="Arimo" panose="020B0604020202020204" charset="0"/>
      <p:regular r:id="rId17"/>
    </p:embeddedFont>
    <p:embeddedFont>
      <p:font typeface="Outfit Extra Bold" panose="020B0604020202020204" charset="0"/>
      <p:regular r:id="rId18"/>
    </p:embeddedFont>
  </p:embeddedFontLst>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239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C10D0-3ABB-764D-D323-F67363DC4C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011E7B-D09F-D561-2291-F5CB4F5675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001518-4600-A16E-824D-58C0F5D400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A8C3AF-8F64-281C-8296-4EC14005418C}"/>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800111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hyperlink" Target="mailto:omeravci2003@gmail.com" TargetMode="External"/><Relationship Id="rId4" Type="http://schemas.openxmlformats.org/officeDocument/2006/relationships/hyperlink" Target="mailto:smazh01@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1823883" y="655634"/>
            <a:ext cx="10982632" cy="759373"/>
          </a:xfrm>
          <a:prstGeom prst="rect">
            <a:avLst/>
          </a:prstGeom>
          <a:noFill/>
          <a:ln/>
        </p:spPr>
        <p:txBody>
          <a:bodyPr wrap="none" lIns="0" tIns="0" rIns="0" bIns="0" rtlCol="0" anchor="t"/>
          <a:lstStyle/>
          <a:p>
            <a:pPr marL="0" indent="0" algn="ctr">
              <a:lnSpc>
                <a:spcPts val="5550"/>
              </a:lnSpc>
              <a:buNone/>
            </a:pPr>
            <a:r>
              <a:rPr lang="en-US" sz="4000" b="1" dirty="0" err="1">
                <a:solidFill>
                  <a:srgbClr val="231971"/>
                </a:solidFill>
                <a:latin typeface="Outfit Extra Bold" pitchFamily="34" charset="0"/>
                <a:ea typeface="Outfit Extra Bold" pitchFamily="34" charset="-122"/>
                <a:cs typeface="Outfit Extra Bold" pitchFamily="34" charset="-120"/>
              </a:rPr>
              <a:t>Lojistik</a:t>
            </a:r>
            <a:r>
              <a:rPr lang="en-US" sz="4000" b="1" dirty="0">
                <a:solidFill>
                  <a:srgbClr val="231971"/>
                </a:solidFill>
                <a:latin typeface="Outfit Extra Bold" pitchFamily="34" charset="0"/>
                <a:ea typeface="Outfit Extra Bold" pitchFamily="34" charset="-122"/>
                <a:cs typeface="Outfit Extra Bold" pitchFamily="34" charset="-120"/>
              </a:rPr>
              <a:t> </a:t>
            </a:r>
            <a:r>
              <a:rPr lang="en-US" sz="4000" b="1" dirty="0" err="1">
                <a:solidFill>
                  <a:srgbClr val="231971"/>
                </a:solidFill>
                <a:latin typeface="Outfit Extra Bold" pitchFamily="34" charset="0"/>
                <a:ea typeface="Outfit Extra Bold" pitchFamily="34" charset="-122"/>
                <a:cs typeface="Outfit Extra Bold" pitchFamily="34" charset="-120"/>
              </a:rPr>
              <a:t>Operasyonlarında</a:t>
            </a:r>
            <a:r>
              <a:rPr lang="en-US" sz="4000" b="1" dirty="0">
                <a:solidFill>
                  <a:srgbClr val="231971"/>
                </a:solidFill>
                <a:latin typeface="Outfit Extra Bold" pitchFamily="34" charset="0"/>
                <a:ea typeface="Outfit Extra Bold" pitchFamily="34" charset="-122"/>
                <a:cs typeface="Outfit Extra Bold" pitchFamily="34" charset="-120"/>
              </a:rPr>
              <a:t> Rota </a:t>
            </a:r>
            <a:r>
              <a:rPr lang="en-US" sz="4000" b="1" dirty="0" err="1">
                <a:solidFill>
                  <a:srgbClr val="231971"/>
                </a:solidFill>
                <a:latin typeface="Outfit Extra Bold" pitchFamily="34" charset="0"/>
                <a:ea typeface="Outfit Extra Bold" pitchFamily="34" charset="-122"/>
                <a:cs typeface="Outfit Extra Bold" pitchFamily="34" charset="-120"/>
              </a:rPr>
              <a:t>Optimizasyonu</a:t>
            </a:r>
            <a:endParaRPr lang="en-US" sz="4000" dirty="0"/>
          </a:p>
        </p:txBody>
      </p:sp>
      <p:sp>
        <p:nvSpPr>
          <p:cNvPr id="9" name="Text 2">
            <a:extLst>
              <a:ext uri="{FF2B5EF4-FFF2-40B4-BE49-F238E27FC236}">
                <a16:creationId xmlns:a16="http://schemas.microsoft.com/office/drawing/2014/main" id="{699C31D5-66B3-968B-DE2D-A29A45235F2A}"/>
              </a:ext>
            </a:extLst>
          </p:cNvPr>
          <p:cNvSpPr/>
          <p:nvPr/>
        </p:nvSpPr>
        <p:spPr>
          <a:xfrm>
            <a:off x="1265596" y="7003634"/>
            <a:ext cx="3421499" cy="408407"/>
          </a:xfrm>
          <a:prstGeom prst="rect">
            <a:avLst/>
          </a:prstGeom>
          <a:noFill/>
          <a:ln/>
        </p:spPr>
        <p:txBody>
          <a:bodyPr wrap="square" lIns="0" tIns="0" rIns="0" bIns="0" rtlCol="0" anchor="t"/>
          <a:lstStyle/>
          <a:p>
            <a:pPr marL="0" indent="0" algn="ctr">
              <a:lnSpc>
                <a:spcPts val="2750"/>
              </a:lnSpc>
              <a:buNone/>
            </a:pPr>
            <a:r>
              <a:rPr lang="tr-TR" sz="3200" b="1" dirty="0">
                <a:solidFill>
                  <a:srgbClr val="2A2742"/>
                </a:solidFill>
                <a:latin typeface="Outfit Extra Bold" pitchFamily="34" charset="0"/>
                <a:ea typeface="Outfit Extra Bold" pitchFamily="34" charset="-122"/>
                <a:cs typeface="Outfit Extra Bold" pitchFamily="34" charset="-120"/>
              </a:rPr>
              <a:t>Ömer Avcı</a:t>
            </a:r>
            <a:endParaRPr lang="en-US" sz="3200" dirty="0"/>
          </a:p>
        </p:txBody>
      </p:sp>
      <p:pic>
        <p:nvPicPr>
          <p:cNvPr id="1026" name="Picture 2" descr="Route Planning Software for Logistic Deliveries">
            <a:extLst>
              <a:ext uri="{FF2B5EF4-FFF2-40B4-BE49-F238E27FC236}">
                <a16:creationId xmlns:a16="http://schemas.microsoft.com/office/drawing/2014/main" id="{5511E826-8451-4629-20DE-E5E6E293F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052" y="1815855"/>
            <a:ext cx="7598293" cy="42740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2">
            <a:extLst>
              <a:ext uri="{FF2B5EF4-FFF2-40B4-BE49-F238E27FC236}">
                <a16:creationId xmlns:a16="http://schemas.microsoft.com/office/drawing/2014/main" id="{DEEA89D0-2923-5697-95C2-861BC588C063}"/>
              </a:ext>
            </a:extLst>
          </p:cNvPr>
          <p:cNvSpPr/>
          <p:nvPr/>
        </p:nvSpPr>
        <p:spPr>
          <a:xfrm>
            <a:off x="8722876" y="7003634"/>
            <a:ext cx="3421499" cy="408407"/>
          </a:xfrm>
          <a:prstGeom prst="rect">
            <a:avLst/>
          </a:prstGeom>
          <a:noFill/>
          <a:ln/>
        </p:spPr>
        <p:txBody>
          <a:bodyPr wrap="square" lIns="0" tIns="0" rIns="0" bIns="0" rtlCol="0" anchor="t"/>
          <a:lstStyle/>
          <a:p>
            <a:pPr marL="0" indent="0" algn="ctr">
              <a:lnSpc>
                <a:spcPts val="2750"/>
              </a:lnSpc>
              <a:buNone/>
            </a:pPr>
            <a:r>
              <a:rPr lang="tr-TR" sz="3200" b="1" dirty="0">
                <a:solidFill>
                  <a:srgbClr val="2A2742"/>
                </a:solidFill>
                <a:latin typeface="Outfit Extra Bold" pitchFamily="34" charset="0"/>
                <a:ea typeface="Outfit Extra Bold" pitchFamily="34" charset="-122"/>
                <a:cs typeface="Outfit Extra Bold" pitchFamily="34" charset="-120"/>
              </a:rPr>
              <a:t>Semai Miraç Arıcı</a:t>
            </a:r>
            <a:endParaRPr lang="en-US" sz="3200" dirty="0"/>
          </a:p>
        </p:txBody>
      </p:sp>
      <p:pic>
        <p:nvPicPr>
          <p:cNvPr id="1028" name="Picture 4">
            <a:extLst>
              <a:ext uri="{FF2B5EF4-FFF2-40B4-BE49-F238E27FC236}">
                <a16:creationId xmlns:a16="http://schemas.microsoft.com/office/drawing/2014/main" id="{8C4B0806-D866-7C0D-AF42-2961725EFB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3900" y="6979666"/>
            <a:ext cx="337125" cy="3371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4132269F-B145-9469-5400-D97DF95497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4375" y="6979665"/>
            <a:ext cx="337125" cy="337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4366" y="555546"/>
            <a:ext cx="7855267" cy="1150620"/>
          </a:xfrm>
          <a:prstGeom prst="rect">
            <a:avLst/>
          </a:prstGeom>
          <a:noFill/>
          <a:ln/>
        </p:spPr>
        <p:txBody>
          <a:bodyPr wrap="square" lIns="0" tIns="0" rIns="0" bIns="0" rtlCol="0" anchor="t"/>
          <a:lstStyle/>
          <a:p>
            <a:pPr marL="0" indent="0" algn="l">
              <a:lnSpc>
                <a:spcPts val="4500"/>
              </a:lnSpc>
              <a:buNone/>
            </a:pPr>
            <a:r>
              <a:rPr lang="en-US" sz="3600" b="1" dirty="0">
                <a:solidFill>
                  <a:srgbClr val="231971"/>
                </a:solidFill>
                <a:latin typeface="Outfit Extra Bold" pitchFamily="34" charset="0"/>
                <a:ea typeface="Outfit Extra Bold" pitchFamily="34" charset="-122"/>
                <a:cs typeface="Outfit Extra Bold" pitchFamily="34" charset="-120"/>
              </a:rPr>
              <a:t>Savunma Lojistiğinde Uygulama Alanları</a:t>
            </a:r>
            <a:endParaRPr lang="en-US" sz="3600" dirty="0"/>
          </a:p>
        </p:txBody>
      </p:sp>
      <p:pic>
        <p:nvPicPr>
          <p:cNvPr id="4" name="Image 1" descr="preencoded.png"/>
          <p:cNvPicPr>
            <a:picLocks noChangeAspect="1"/>
          </p:cNvPicPr>
          <p:nvPr/>
        </p:nvPicPr>
        <p:blipFill>
          <a:blip r:embed="rId4"/>
          <a:stretch>
            <a:fillRect/>
          </a:stretch>
        </p:blipFill>
        <p:spPr>
          <a:xfrm>
            <a:off x="644366" y="1982272"/>
            <a:ext cx="460296" cy="460296"/>
          </a:xfrm>
          <a:prstGeom prst="rect">
            <a:avLst/>
          </a:prstGeom>
        </p:spPr>
      </p:pic>
      <p:sp>
        <p:nvSpPr>
          <p:cNvPr id="5" name="Text 1"/>
          <p:cNvSpPr/>
          <p:nvPr/>
        </p:nvSpPr>
        <p:spPr>
          <a:xfrm>
            <a:off x="644366" y="2626638"/>
            <a:ext cx="2301478" cy="287655"/>
          </a:xfrm>
          <a:prstGeom prst="rect">
            <a:avLst/>
          </a:prstGeom>
          <a:noFill/>
          <a:ln/>
        </p:spPr>
        <p:txBody>
          <a:bodyPr wrap="none" lIns="0" tIns="0" rIns="0" bIns="0" rtlCol="0" anchor="t"/>
          <a:lstStyle/>
          <a:p>
            <a:pPr marL="0" indent="0" algn="l">
              <a:lnSpc>
                <a:spcPts val="2250"/>
              </a:lnSpc>
              <a:buNone/>
            </a:pPr>
            <a:r>
              <a:rPr lang="en-US" sz="1800" b="1" dirty="0">
                <a:solidFill>
                  <a:srgbClr val="2A2742"/>
                </a:solidFill>
                <a:latin typeface="Outfit Extra Bold" pitchFamily="34" charset="0"/>
                <a:ea typeface="Outfit Extra Bold" pitchFamily="34" charset="-122"/>
                <a:cs typeface="Outfit Extra Bold" pitchFamily="34" charset="-120"/>
              </a:rPr>
              <a:t>Malzeme Tedariki</a:t>
            </a:r>
            <a:endParaRPr lang="en-US" sz="1800" dirty="0"/>
          </a:p>
        </p:txBody>
      </p:sp>
      <p:sp>
        <p:nvSpPr>
          <p:cNvPr id="6" name="Text 2"/>
          <p:cNvSpPr/>
          <p:nvPr/>
        </p:nvSpPr>
        <p:spPr>
          <a:xfrm>
            <a:off x="644366" y="3024664"/>
            <a:ext cx="2464951" cy="1766649"/>
          </a:xfrm>
          <a:prstGeom prst="rect">
            <a:avLst/>
          </a:prstGeom>
          <a:noFill/>
          <a:ln/>
        </p:spPr>
        <p:txBody>
          <a:bodyPr wrap="square" lIns="0" tIns="0" rIns="0" bIns="0" rtlCol="0" anchor="t"/>
          <a:lstStyle/>
          <a:p>
            <a:pPr marL="0" indent="0" algn="l">
              <a:lnSpc>
                <a:spcPts val="2300"/>
              </a:lnSpc>
              <a:buNone/>
            </a:pPr>
            <a:r>
              <a:rPr lang="en-US" sz="1400" dirty="0">
                <a:solidFill>
                  <a:srgbClr val="2A2742"/>
                </a:solidFill>
                <a:latin typeface="Arimo" pitchFamily="34" charset="0"/>
                <a:ea typeface="Arimo" pitchFamily="34" charset="-122"/>
                <a:cs typeface="Arimo" pitchFamily="34" charset="-120"/>
              </a:rPr>
              <a:t>Askeri üsler ve operasyon noktaları arasında malzeme ve ekipman taşınması süreçlerinde rota optimizasyonu kritik önem taşır.</a:t>
            </a:r>
            <a:endParaRPr lang="en-US" sz="1400" dirty="0"/>
          </a:p>
        </p:txBody>
      </p:sp>
      <p:pic>
        <p:nvPicPr>
          <p:cNvPr id="7" name="Image 2" descr="preencoded.png"/>
          <p:cNvPicPr>
            <a:picLocks noChangeAspect="1"/>
          </p:cNvPicPr>
          <p:nvPr/>
        </p:nvPicPr>
        <p:blipFill>
          <a:blip r:embed="rId5"/>
          <a:stretch>
            <a:fillRect/>
          </a:stretch>
        </p:blipFill>
        <p:spPr>
          <a:xfrm>
            <a:off x="3339465" y="1982272"/>
            <a:ext cx="460296" cy="460296"/>
          </a:xfrm>
          <a:prstGeom prst="rect">
            <a:avLst/>
          </a:prstGeom>
        </p:spPr>
      </p:pic>
      <p:sp>
        <p:nvSpPr>
          <p:cNvPr id="8" name="Text 3"/>
          <p:cNvSpPr/>
          <p:nvPr/>
        </p:nvSpPr>
        <p:spPr>
          <a:xfrm>
            <a:off x="3339465" y="2626638"/>
            <a:ext cx="2301478" cy="287655"/>
          </a:xfrm>
          <a:prstGeom prst="rect">
            <a:avLst/>
          </a:prstGeom>
          <a:noFill/>
          <a:ln/>
        </p:spPr>
        <p:txBody>
          <a:bodyPr wrap="none" lIns="0" tIns="0" rIns="0" bIns="0" rtlCol="0" anchor="t"/>
          <a:lstStyle/>
          <a:p>
            <a:pPr marL="0" indent="0" algn="l">
              <a:lnSpc>
                <a:spcPts val="2250"/>
              </a:lnSpc>
              <a:buNone/>
            </a:pPr>
            <a:r>
              <a:rPr lang="en-US" sz="1800" b="1" dirty="0">
                <a:solidFill>
                  <a:srgbClr val="2A2742"/>
                </a:solidFill>
                <a:latin typeface="Outfit Extra Bold" pitchFamily="34" charset="0"/>
                <a:ea typeface="Outfit Extra Bold" pitchFamily="34" charset="-122"/>
                <a:cs typeface="Outfit Extra Bold" pitchFamily="34" charset="-120"/>
              </a:rPr>
              <a:t>Acil Tıbbi Destek</a:t>
            </a:r>
            <a:endParaRPr lang="en-US" sz="1800" dirty="0"/>
          </a:p>
        </p:txBody>
      </p:sp>
      <p:sp>
        <p:nvSpPr>
          <p:cNvPr id="9" name="Text 4"/>
          <p:cNvSpPr/>
          <p:nvPr/>
        </p:nvSpPr>
        <p:spPr>
          <a:xfrm>
            <a:off x="3339465" y="3024664"/>
            <a:ext cx="2464951" cy="1472208"/>
          </a:xfrm>
          <a:prstGeom prst="rect">
            <a:avLst/>
          </a:prstGeom>
          <a:noFill/>
          <a:ln/>
        </p:spPr>
        <p:txBody>
          <a:bodyPr wrap="square" lIns="0" tIns="0" rIns="0" bIns="0" rtlCol="0" anchor="t"/>
          <a:lstStyle/>
          <a:p>
            <a:pPr marL="0" indent="0" algn="l">
              <a:lnSpc>
                <a:spcPts val="2300"/>
              </a:lnSpc>
              <a:buNone/>
            </a:pPr>
            <a:r>
              <a:rPr lang="en-US" sz="1400" dirty="0">
                <a:solidFill>
                  <a:srgbClr val="2A2742"/>
                </a:solidFill>
                <a:latin typeface="Arimo" pitchFamily="34" charset="0"/>
                <a:ea typeface="Arimo" pitchFamily="34" charset="-122"/>
                <a:cs typeface="Arimo" pitchFamily="34" charset="-120"/>
              </a:rPr>
              <a:t>Yaralı personele en kısa sürede ulaşmak için ambulans ve tıbbi destek araçlarının rota planlamasında kullanılabilir.</a:t>
            </a:r>
            <a:endParaRPr lang="en-US" sz="1400" dirty="0"/>
          </a:p>
        </p:txBody>
      </p:sp>
      <p:pic>
        <p:nvPicPr>
          <p:cNvPr id="10" name="Image 3" descr="preencoded.png"/>
          <p:cNvPicPr>
            <a:picLocks noChangeAspect="1"/>
          </p:cNvPicPr>
          <p:nvPr/>
        </p:nvPicPr>
        <p:blipFill>
          <a:blip r:embed="rId6"/>
          <a:stretch>
            <a:fillRect/>
          </a:stretch>
        </p:blipFill>
        <p:spPr>
          <a:xfrm>
            <a:off x="6034564" y="1982272"/>
            <a:ext cx="460296" cy="460296"/>
          </a:xfrm>
          <a:prstGeom prst="rect">
            <a:avLst/>
          </a:prstGeom>
        </p:spPr>
      </p:pic>
      <p:sp>
        <p:nvSpPr>
          <p:cNvPr id="11" name="Text 5"/>
          <p:cNvSpPr/>
          <p:nvPr/>
        </p:nvSpPr>
        <p:spPr>
          <a:xfrm>
            <a:off x="6034564" y="2626638"/>
            <a:ext cx="2301478" cy="287655"/>
          </a:xfrm>
          <a:prstGeom prst="rect">
            <a:avLst/>
          </a:prstGeom>
          <a:noFill/>
          <a:ln/>
        </p:spPr>
        <p:txBody>
          <a:bodyPr wrap="none" lIns="0" tIns="0" rIns="0" bIns="0" rtlCol="0" anchor="t"/>
          <a:lstStyle/>
          <a:p>
            <a:pPr marL="0" indent="0" algn="l">
              <a:lnSpc>
                <a:spcPts val="2250"/>
              </a:lnSpc>
              <a:buNone/>
            </a:pPr>
            <a:r>
              <a:rPr lang="en-US" sz="1800" b="1" dirty="0">
                <a:solidFill>
                  <a:srgbClr val="2A2742"/>
                </a:solidFill>
                <a:latin typeface="Outfit Extra Bold" pitchFamily="34" charset="0"/>
                <a:ea typeface="Outfit Extra Bold" pitchFamily="34" charset="-122"/>
                <a:cs typeface="Outfit Extra Bold" pitchFamily="34" charset="-120"/>
              </a:rPr>
              <a:t>Güvenlik Devriyesi</a:t>
            </a:r>
            <a:endParaRPr lang="en-US" sz="1800" dirty="0"/>
          </a:p>
        </p:txBody>
      </p:sp>
      <p:sp>
        <p:nvSpPr>
          <p:cNvPr id="12" name="Text 6"/>
          <p:cNvSpPr/>
          <p:nvPr/>
        </p:nvSpPr>
        <p:spPr>
          <a:xfrm>
            <a:off x="6034564" y="3024664"/>
            <a:ext cx="2464951" cy="1472208"/>
          </a:xfrm>
          <a:prstGeom prst="rect">
            <a:avLst/>
          </a:prstGeom>
          <a:noFill/>
          <a:ln/>
        </p:spPr>
        <p:txBody>
          <a:bodyPr wrap="square" lIns="0" tIns="0" rIns="0" bIns="0" rtlCol="0" anchor="t"/>
          <a:lstStyle/>
          <a:p>
            <a:pPr marL="0" indent="0" algn="l">
              <a:lnSpc>
                <a:spcPts val="2300"/>
              </a:lnSpc>
              <a:buNone/>
            </a:pPr>
            <a:r>
              <a:rPr lang="en-US" sz="1400" dirty="0">
                <a:solidFill>
                  <a:srgbClr val="2A2742"/>
                </a:solidFill>
                <a:latin typeface="Arimo" pitchFamily="34" charset="0"/>
                <a:ea typeface="Arimo" pitchFamily="34" charset="-122"/>
                <a:cs typeface="Arimo" pitchFamily="34" charset="-120"/>
              </a:rPr>
              <a:t>Geniş alanların güvenlik kontrolü için devriye araçlarının rotalarının optimize edilmesinde etkili olabilir.</a:t>
            </a:r>
            <a:endParaRPr lang="en-US" sz="1400" dirty="0"/>
          </a:p>
        </p:txBody>
      </p:sp>
      <p:pic>
        <p:nvPicPr>
          <p:cNvPr id="13" name="Image 4" descr="preencoded.png"/>
          <p:cNvPicPr>
            <a:picLocks noChangeAspect="1"/>
          </p:cNvPicPr>
          <p:nvPr/>
        </p:nvPicPr>
        <p:blipFill>
          <a:blip r:embed="rId7"/>
          <a:stretch>
            <a:fillRect/>
          </a:stretch>
        </p:blipFill>
        <p:spPr>
          <a:xfrm>
            <a:off x="644366" y="5159454"/>
            <a:ext cx="460296" cy="460296"/>
          </a:xfrm>
          <a:prstGeom prst="rect">
            <a:avLst/>
          </a:prstGeom>
        </p:spPr>
      </p:pic>
      <p:sp>
        <p:nvSpPr>
          <p:cNvPr id="14" name="Text 7"/>
          <p:cNvSpPr/>
          <p:nvPr/>
        </p:nvSpPr>
        <p:spPr>
          <a:xfrm>
            <a:off x="644366" y="5803821"/>
            <a:ext cx="2301478" cy="287655"/>
          </a:xfrm>
          <a:prstGeom prst="rect">
            <a:avLst/>
          </a:prstGeom>
          <a:noFill/>
          <a:ln/>
        </p:spPr>
        <p:txBody>
          <a:bodyPr wrap="none" lIns="0" tIns="0" rIns="0" bIns="0" rtlCol="0" anchor="t"/>
          <a:lstStyle/>
          <a:p>
            <a:pPr marL="0" indent="0" algn="l">
              <a:lnSpc>
                <a:spcPts val="2250"/>
              </a:lnSpc>
              <a:buNone/>
            </a:pPr>
            <a:r>
              <a:rPr lang="en-US" sz="1800" b="1" dirty="0">
                <a:solidFill>
                  <a:srgbClr val="2A2742"/>
                </a:solidFill>
                <a:latin typeface="Outfit Extra Bold" pitchFamily="34" charset="0"/>
                <a:ea typeface="Outfit Extra Bold" pitchFamily="34" charset="-122"/>
                <a:cs typeface="Outfit Extra Bold" pitchFamily="34" charset="-120"/>
              </a:rPr>
              <a:t>Hava Taşımacılığı</a:t>
            </a:r>
            <a:endParaRPr lang="en-US" sz="1800" dirty="0"/>
          </a:p>
        </p:txBody>
      </p:sp>
      <p:sp>
        <p:nvSpPr>
          <p:cNvPr id="15" name="Text 8"/>
          <p:cNvSpPr/>
          <p:nvPr/>
        </p:nvSpPr>
        <p:spPr>
          <a:xfrm>
            <a:off x="644366" y="6201847"/>
            <a:ext cx="2464951" cy="1472208"/>
          </a:xfrm>
          <a:prstGeom prst="rect">
            <a:avLst/>
          </a:prstGeom>
          <a:noFill/>
          <a:ln/>
        </p:spPr>
        <p:txBody>
          <a:bodyPr wrap="square" lIns="0" tIns="0" rIns="0" bIns="0" rtlCol="0" anchor="t"/>
          <a:lstStyle/>
          <a:p>
            <a:pPr marL="0" indent="0" algn="l">
              <a:lnSpc>
                <a:spcPts val="2300"/>
              </a:lnSpc>
              <a:buNone/>
            </a:pPr>
            <a:r>
              <a:rPr lang="en-US" sz="1400" dirty="0">
                <a:solidFill>
                  <a:srgbClr val="2A2742"/>
                </a:solidFill>
                <a:latin typeface="Arimo" pitchFamily="34" charset="0"/>
                <a:ea typeface="Arimo" pitchFamily="34" charset="-122"/>
                <a:cs typeface="Arimo" pitchFamily="34" charset="-120"/>
              </a:rPr>
              <a:t>Helikopter ve insansız hava araçları için çoklu nokta ziyaretlerinde yakıt tüketimini minimize eden rotaların belirlenmesinde kullanılabilir.</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6CB09-7D5C-61FF-0449-1B2FF5D9620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C9A92B2-CAAD-EF7A-281F-1D8AE822B8F7}"/>
              </a:ext>
            </a:extLst>
          </p:cNvPr>
          <p:cNvSpPr/>
          <p:nvPr/>
        </p:nvSpPr>
        <p:spPr>
          <a:xfrm>
            <a:off x="793790" y="1530668"/>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Metodoloji Detayları</a:t>
            </a:r>
            <a:endParaRPr lang="en-US" sz="4450" dirty="0"/>
          </a:p>
        </p:txBody>
      </p:sp>
      <p:sp>
        <p:nvSpPr>
          <p:cNvPr id="3" name="Text 1">
            <a:extLst>
              <a:ext uri="{FF2B5EF4-FFF2-40B4-BE49-F238E27FC236}">
                <a16:creationId xmlns:a16="http://schemas.microsoft.com/office/drawing/2014/main" id="{744002AA-4C54-5B75-4516-DE43362F0A34}"/>
              </a:ext>
            </a:extLst>
          </p:cNvPr>
          <p:cNvSpPr/>
          <p:nvPr/>
        </p:nvSpPr>
        <p:spPr>
          <a:xfrm>
            <a:off x="793790" y="2806422"/>
            <a:ext cx="3680698" cy="354330"/>
          </a:xfrm>
          <a:prstGeom prst="rect">
            <a:avLst/>
          </a:prstGeom>
          <a:noFill/>
          <a:ln/>
        </p:spPr>
        <p:txBody>
          <a:bodyPr wrap="non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En Yakın Komşu Algoritması</a:t>
            </a:r>
            <a:endParaRPr lang="en-US" sz="2200" dirty="0"/>
          </a:p>
        </p:txBody>
      </p:sp>
      <p:sp>
        <p:nvSpPr>
          <p:cNvPr id="4" name="Text 2">
            <a:extLst>
              <a:ext uri="{FF2B5EF4-FFF2-40B4-BE49-F238E27FC236}">
                <a16:creationId xmlns:a16="http://schemas.microsoft.com/office/drawing/2014/main" id="{0FFAF986-7D3C-80BF-1175-C05AB7C49FE5}"/>
              </a:ext>
            </a:extLst>
          </p:cNvPr>
          <p:cNvSpPr/>
          <p:nvPr/>
        </p:nvSpPr>
        <p:spPr>
          <a:xfrm>
            <a:off x="793790" y="3387566"/>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Başlangıç çözümünün oluşturulmasında kullanılan bu açgözlü algoritma, her adımda mevcut konuma en yakın ziyaret edilmemiş noktayı seçer. Hızlı bir şekilde makul bir başlangıç çözümü üretir, ancak genellikle global optimumu garanti etmez.</a:t>
            </a:r>
            <a:endParaRPr lang="en-US" sz="1750" dirty="0"/>
          </a:p>
        </p:txBody>
      </p:sp>
      <p:sp>
        <p:nvSpPr>
          <p:cNvPr id="5" name="Text 3">
            <a:extLst>
              <a:ext uri="{FF2B5EF4-FFF2-40B4-BE49-F238E27FC236}">
                <a16:creationId xmlns:a16="http://schemas.microsoft.com/office/drawing/2014/main" id="{330B6C9D-EC3F-D3D8-2EAC-6C2DF61584D4}"/>
              </a:ext>
            </a:extLst>
          </p:cNvPr>
          <p:cNvSpPr/>
          <p:nvPr/>
        </p:nvSpPr>
        <p:spPr>
          <a:xfrm>
            <a:off x="793790" y="5406152"/>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Algoritmanın zaman karmaşıklığı O(n²) olup, n nokta sayısını ifade eder. Bu özelliği sayesinde büyük ölçekli problemlerde bile kabul edilebilir sürelerde çözüm üretebilmektedir.</a:t>
            </a:r>
            <a:endParaRPr lang="en-US" sz="1750" dirty="0"/>
          </a:p>
        </p:txBody>
      </p:sp>
      <p:sp>
        <p:nvSpPr>
          <p:cNvPr id="6" name="Text 4">
            <a:extLst>
              <a:ext uri="{FF2B5EF4-FFF2-40B4-BE49-F238E27FC236}">
                <a16:creationId xmlns:a16="http://schemas.microsoft.com/office/drawing/2014/main" id="{FB4424B3-7BC4-4B1B-9631-0C37D33B4CA5}"/>
              </a:ext>
            </a:extLst>
          </p:cNvPr>
          <p:cNvSpPr/>
          <p:nvPr/>
        </p:nvSpPr>
        <p:spPr>
          <a:xfrm>
            <a:off x="7599521" y="280642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2-Opt Takas Yöntemi</a:t>
            </a:r>
            <a:endParaRPr lang="en-US" sz="2200" dirty="0"/>
          </a:p>
        </p:txBody>
      </p:sp>
      <p:sp>
        <p:nvSpPr>
          <p:cNvPr id="7" name="Text 5">
            <a:extLst>
              <a:ext uri="{FF2B5EF4-FFF2-40B4-BE49-F238E27FC236}">
                <a16:creationId xmlns:a16="http://schemas.microsoft.com/office/drawing/2014/main" id="{59EA5980-EF21-4FA1-6ECD-D013E837FA74}"/>
              </a:ext>
            </a:extLst>
          </p:cNvPr>
          <p:cNvSpPr/>
          <p:nvPr/>
        </p:nvSpPr>
        <p:spPr>
          <a:xfrm>
            <a:off x="7599521" y="3387566"/>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Başlangıç çözümünü iyileştirmek için kullanılan bu yerel arama algoritması, rotadaki iki kenarı çıkarıp yerine iki yeni kenar ekleyerek toplam mesafeyi azaltmayı hedefler. Bu işlem, iyileştirme sağlanamayıncaya kadar tekrarlanır.</a:t>
            </a:r>
            <a:endParaRPr lang="en-US" sz="1750" dirty="0"/>
          </a:p>
        </p:txBody>
      </p:sp>
      <p:sp>
        <p:nvSpPr>
          <p:cNvPr id="8" name="Text 6">
            <a:extLst>
              <a:ext uri="{FF2B5EF4-FFF2-40B4-BE49-F238E27FC236}">
                <a16:creationId xmlns:a16="http://schemas.microsoft.com/office/drawing/2014/main" id="{DFA56A9C-45E4-37C1-7A20-B624D87DAC05}"/>
              </a:ext>
            </a:extLst>
          </p:cNvPr>
          <p:cNvSpPr/>
          <p:nvPr/>
        </p:nvSpPr>
        <p:spPr>
          <a:xfrm>
            <a:off x="7599521" y="504324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2-Opt yöntemi, özellikle çapraz geçişlerin olduğu rotalarda etkili sonuçlar verir ve En Yakın Komşu algoritmasının ürettiği çözümleri önemli ölçüde iyileştirebilir.</a:t>
            </a:r>
            <a:endParaRPr lang="en-US" sz="1750" dirty="0"/>
          </a:p>
        </p:txBody>
      </p:sp>
    </p:spTree>
    <p:extLst>
      <p:ext uri="{BB962C8B-B14F-4D97-AF65-F5344CB8AC3E}">
        <p14:creationId xmlns:p14="http://schemas.microsoft.com/office/powerpoint/2010/main" val="2716120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973812"/>
            <a:ext cx="7173992" cy="708779"/>
          </a:xfrm>
          <a:prstGeom prst="rect">
            <a:avLst/>
          </a:prstGeom>
          <a:noFill/>
          <a:ln/>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Sonuçlar ve Değerlendirme</a:t>
            </a:r>
            <a:endParaRPr lang="en-US" sz="4450" dirty="0"/>
          </a:p>
        </p:txBody>
      </p:sp>
      <p:pic>
        <p:nvPicPr>
          <p:cNvPr id="3" name="Image 0" descr="preencoded.png"/>
          <p:cNvPicPr>
            <a:picLocks noChangeAspect="1"/>
          </p:cNvPicPr>
          <p:nvPr/>
        </p:nvPicPr>
        <p:blipFill>
          <a:blip r:embed="rId3"/>
          <a:stretch>
            <a:fillRect/>
          </a:stretch>
        </p:blipFill>
        <p:spPr>
          <a:xfrm>
            <a:off x="801410" y="2282190"/>
            <a:ext cx="3120747" cy="3120747"/>
          </a:xfrm>
          <a:prstGeom prst="rect">
            <a:avLst/>
          </a:prstGeom>
        </p:spPr>
      </p:pic>
      <p:pic>
        <p:nvPicPr>
          <p:cNvPr id="4" name="Image 1" descr="preencoded.png"/>
          <p:cNvPicPr>
            <a:picLocks noChangeAspect="1"/>
          </p:cNvPicPr>
          <p:nvPr/>
        </p:nvPicPr>
        <p:blipFill>
          <a:blip r:embed="rId4"/>
          <a:stretch>
            <a:fillRect/>
          </a:stretch>
        </p:blipFill>
        <p:spPr>
          <a:xfrm>
            <a:off x="4103608" y="2282190"/>
            <a:ext cx="3120866" cy="3120866"/>
          </a:xfrm>
          <a:prstGeom prst="rect">
            <a:avLst/>
          </a:prstGeom>
        </p:spPr>
      </p:pic>
      <p:pic>
        <p:nvPicPr>
          <p:cNvPr id="5" name="Image 2" descr="preencoded.png"/>
          <p:cNvPicPr>
            <a:picLocks noChangeAspect="1"/>
          </p:cNvPicPr>
          <p:nvPr/>
        </p:nvPicPr>
        <p:blipFill>
          <a:blip r:embed="rId5"/>
          <a:stretch>
            <a:fillRect/>
          </a:stretch>
        </p:blipFill>
        <p:spPr>
          <a:xfrm>
            <a:off x="7405926" y="2282190"/>
            <a:ext cx="3120747" cy="3120747"/>
          </a:xfrm>
          <a:prstGeom prst="rect">
            <a:avLst/>
          </a:prstGeom>
        </p:spPr>
      </p:pic>
      <p:pic>
        <p:nvPicPr>
          <p:cNvPr id="6" name="Image 3" descr="preencoded.png"/>
          <p:cNvPicPr>
            <a:picLocks noChangeAspect="1"/>
          </p:cNvPicPr>
          <p:nvPr/>
        </p:nvPicPr>
        <p:blipFill>
          <a:blip r:embed="rId6"/>
          <a:stretch>
            <a:fillRect/>
          </a:stretch>
        </p:blipFill>
        <p:spPr>
          <a:xfrm>
            <a:off x="10708124" y="2282190"/>
            <a:ext cx="3120866" cy="3120866"/>
          </a:xfrm>
          <a:prstGeom prst="rect">
            <a:avLst/>
          </a:prstGeom>
        </p:spPr>
      </p:pic>
      <p:sp>
        <p:nvSpPr>
          <p:cNvPr id="7" name="Text 1"/>
          <p:cNvSpPr/>
          <p:nvPr/>
        </p:nvSpPr>
        <p:spPr>
          <a:xfrm>
            <a:off x="793790" y="5804178"/>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Çalışma sonucunda, önerilen TSP tabanlı hibrid yöntemin savunma lojistiği operasyonlarında klasik ACO algoritmasına göre daha etkin çözümler sunduğu görülmüştür. %19'luk iyileştirme oranı, özellikle büyük ölçekli operasyonlarda önemli zaman ve kaynak tasarrufu anlamına gelmektedir. Elde edilen bulgular, zaman ve kaynak açısından kritik senaryolarda hibrid yaklaşımların potansiyelini ortaya koymaktadır.</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54737" y="592931"/>
            <a:ext cx="5391150" cy="673894"/>
          </a:xfrm>
          <a:prstGeom prst="rect">
            <a:avLst/>
          </a:prstGeom>
          <a:noFill/>
          <a:ln/>
        </p:spPr>
        <p:txBody>
          <a:bodyPr wrap="none" lIns="0" tIns="0" rIns="0" bIns="0" rtlCol="0" anchor="t"/>
          <a:lstStyle/>
          <a:p>
            <a:pPr marL="0" indent="0" algn="l">
              <a:lnSpc>
                <a:spcPts val="5300"/>
              </a:lnSpc>
              <a:buNone/>
            </a:pPr>
            <a:r>
              <a:rPr lang="en-US" sz="4200" b="1" dirty="0">
                <a:solidFill>
                  <a:srgbClr val="231971"/>
                </a:solidFill>
                <a:latin typeface="Outfit Extra Bold" pitchFamily="34" charset="0"/>
                <a:ea typeface="Outfit Extra Bold" pitchFamily="34" charset="-122"/>
                <a:cs typeface="Outfit Extra Bold" pitchFamily="34" charset="-120"/>
              </a:rPr>
              <a:t>İleri Çalışma Alanları</a:t>
            </a:r>
            <a:endParaRPr lang="en-US" sz="4200" dirty="0"/>
          </a:p>
        </p:txBody>
      </p:sp>
      <p:pic>
        <p:nvPicPr>
          <p:cNvPr id="3" name="Image 0" descr="preencoded.png"/>
          <p:cNvPicPr>
            <a:picLocks noChangeAspect="1"/>
          </p:cNvPicPr>
          <p:nvPr/>
        </p:nvPicPr>
        <p:blipFill>
          <a:blip r:embed="rId3"/>
          <a:stretch>
            <a:fillRect/>
          </a:stretch>
        </p:blipFill>
        <p:spPr>
          <a:xfrm>
            <a:off x="754737" y="1698069"/>
            <a:ext cx="4193857" cy="2591991"/>
          </a:xfrm>
          <a:prstGeom prst="rect">
            <a:avLst/>
          </a:prstGeom>
        </p:spPr>
      </p:pic>
      <p:sp>
        <p:nvSpPr>
          <p:cNvPr id="4" name="Text 1"/>
          <p:cNvSpPr/>
          <p:nvPr/>
        </p:nvSpPr>
        <p:spPr>
          <a:xfrm>
            <a:off x="754737" y="4559618"/>
            <a:ext cx="2695575" cy="336947"/>
          </a:xfrm>
          <a:prstGeom prst="rect">
            <a:avLst/>
          </a:prstGeom>
          <a:noFill/>
          <a:ln/>
        </p:spPr>
        <p:txBody>
          <a:bodyPr wrap="none" lIns="0" tIns="0" rIns="0" bIns="0" rtlCol="0" anchor="t"/>
          <a:lstStyle/>
          <a:p>
            <a:pPr marL="0" indent="0" algn="l">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Zaman Pencereleri</a:t>
            </a:r>
            <a:endParaRPr lang="en-US" sz="2100" dirty="0"/>
          </a:p>
        </p:txBody>
      </p:sp>
      <p:sp>
        <p:nvSpPr>
          <p:cNvPr id="5" name="Text 2"/>
          <p:cNvSpPr/>
          <p:nvPr/>
        </p:nvSpPr>
        <p:spPr>
          <a:xfrm>
            <a:off x="754737" y="5025866"/>
            <a:ext cx="4193857" cy="2759393"/>
          </a:xfrm>
          <a:prstGeom prst="rect">
            <a:avLst/>
          </a:prstGeom>
          <a:noFill/>
          <a:ln/>
        </p:spPr>
        <p:txBody>
          <a:bodyPr wrap="square" lIns="0" tIns="0" rIns="0" bIns="0" rtlCol="0" anchor="t"/>
          <a:lstStyle/>
          <a:p>
            <a:pPr marL="0" indent="0" algn="l">
              <a:lnSpc>
                <a:spcPts val="2700"/>
              </a:lnSpc>
              <a:buNone/>
            </a:pPr>
            <a:r>
              <a:rPr lang="en-US" sz="1650" dirty="0">
                <a:solidFill>
                  <a:srgbClr val="2A2742"/>
                </a:solidFill>
                <a:latin typeface="Arimo" pitchFamily="34" charset="0"/>
                <a:ea typeface="Arimo" pitchFamily="34" charset="-122"/>
                <a:cs typeface="Arimo" pitchFamily="34" charset="-120"/>
              </a:rPr>
              <a:t>Teslimat noktalarının belirli zaman aralıklarında ziyaret edilmesi gereken senaryolar için algoritmanın genişletilmesi planlanmaktadır. Bu, özellikle kritik malzemelerin belirli zaman dilimlerinde ulaştırılması gereken savunma operasyonlarında büyük önem taşımaktadır.</a:t>
            </a:r>
            <a:endParaRPr lang="en-US" sz="1650" dirty="0"/>
          </a:p>
        </p:txBody>
      </p:sp>
      <p:pic>
        <p:nvPicPr>
          <p:cNvPr id="6" name="Image 1" descr="preencoded.png"/>
          <p:cNvPicPr>
            <a:picLocks noChangeAspect="1"/>
          </p:cNvPicPr>
          <p:nvPr/>
        </p:nvPicPr>
        <p:blipFill>
          <a:blip r:embed="rId4"/>
          <a:stretch>
            <a:fillRect/>
          </a:stretch>
        </p:blipFill>
        <p:spPr>
          <a:xfrm>
            <a:off x="5218152" y="1698069"/>
            <a:ext cx="4193977" cy="2591991"/>
          </a:xfrm>
          <a:prstGeom prst="rect">
            <a:avLst/>
          </a:prstGeom>
        </p:spPr>
      </p:pic>
      <p:sp>
        <p:nvSpPr>
          <p:cNvPr id="7" name="Text 3"/>
          <p:cNvSpPr/>
          <p:nvPr/>
        </p:nvSpPr>
        <p:spPr>
          <a:xfrm>
            <a:off x="5218152" y="4559618"/>
            <a:ext cx="2695575" cy="336947"/>
          </a:xfrm>
          <a:prstGeom prst="rect">
            <a:avLst/>
          </a:prstGeom>
          <a:noFill/>
          <a:ln/>
        </p:spPr>
        <p:txBody>
          <a:bodyPr wrap="none" lIns="0" tIns="0" rIns="0" bIns="0" rtlCol="0" anchor="t"/>
          <a:lstStyle/>
          <a:p>
            <a:pPr marL="0" indent="0" algn="l">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Yük Kapasiteleri</a:t>
            </a:r>
            <a:endParaRPr lang="en-US" sz="2100" dirty="0"/>
          </a:p>
        </p:txBody>
      </p:sp>
      <p:sp>
        <p:nvSpPr>
          <p:cNvPr id="8" name="Text 4"/>
          <p:cNvSpPr/>
          <p:nvPr/>
        </p:nvSpPr>
        <p:spPr>
          <a:xfrm>
            <a:off x="5218152" y="5025866"/>
            <a:ext cx="4193977" cy="2069544"/>
          </a:xfrm>
          <a:prstGeom prst="rect">
            <a:avLst/>
          </a:prstGeom>
          <a:noFill/>
          <a:ln/>
        </p:spPr>
        <p:txBody>
          <a:bodyPr wrap="square" lIns="0" tIns="0" rIns="0" bIns="0" rtlCol="0" anchor="t"/>
          <a:lstStyle/>
          <a:p>
            <a:pPr marL="0" indent="0" algn="l">
              <a:lnSpc>
                <a:spcPts val="2700"/>
              </a:lnSpc>
              <a:buNone/>
            </a:pPr>
            <a:r>
              <a:rPr lang="en-US" sz="1650" dirty="0">
                <a:solidFill>
                  <a:srgbClr val="2A2742"/>
                </a:solidFill>
                <a:latin typeface="Arimo" pitchFamily="34" charset="0"/>
                <a:ea typeface="Arimo" pitchFamily="34" charset="-122"/>
                <a:cs typeface="Arimo" pitchFamily="34" charset="-120"/>
              </a:rPr>
              <a:t>Araçların taşıma kapasitelerinin kısıt olarak modele eklenmesi, daha gerçekçi senaryoların simüle edilmesini sağlayacaktır. Bu sayede farklı kapasitelerdeki araçların optimal dağılımı ve rota planlaması mümkün olacaktır.</a:t>
            </a:r>
            <a:endParaRPr lang="en-US" sz="1650" dirty="0"/>
          </a:p>
        </p:txBody>
      </p:sp>
      <p:pic>
        <p:nvPicPr>
          <p:cNvPr id="9" name="Image 2" descr="preencoded.png"/>
          <p:cNvPicPr>
            <a:picLocks noChangeAspect="1"/>
          </p:cNvPicPr>
          <p:nvPr/>
        </p:nvPicPr>
        <p:blipFill>
          <a:blip r:embed="rId5"/>
          <a:stretch>
            <a:fillRect/>
          </a:stretch>
        </p:blipFill>
        <p:spPr>
          <a:xfrm>
            <a:off x="9681686" y="1698069"/>
            <a:ext cx="4193857" cy="2591991"/>
          </a:xfrm>
          <a:prstGeom prst="rect">
            <a:avLst/>
          </a:prstGeom>
        </p:spPr>
      </p:pic>
      <p:sp>
        <p:nvSpPr>
          <p:cNvPr id="10" name="Text 5"/>
          <p:cNvSpPr/>
          <p:nvPr/>
        </p:nvSpPr>
        <p:spPr>
          <a:xfrm>
            <a:off x="9681686" y="4559618"/>
            <a:ext cx="3656647" cy="336947"/>
          </a:xfrm>
          <a:prstGeom prst="rect">
            <a:avLst/>
          </a:prstGeom>
          <a:noFill/>
          <a:ln/>
        </p:spPr>
        <p:txBody>
          <a:bodyPr wrap="none" lIns="0" tIns="0" rIns="0" bIns="0" rtlCol="0" anchor="t"/>
          <a:lstStyle/>
          <a:p>
            <a:pPr marL="0" indent="0" algn="l">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Dinamik Rota Güncellemeleri</a:t>
            </a:r>
            <a:endParaRPr lang="en-US" sz="2100" dirty="0"/>
          </a:p>
        </p:txBody>
      </p:sp>
      <p:sp>
        <p:nvSpPr>
          <p:cNvPr id="11" name="Text 6"/>
          <p:cNvSpPr/>
          <p:nvPr/>
        </p:nvSpPr>
        <p:spPr>
          <a:xfrm>
            <a:off x="9681686" y="5025866"/>
            <a:ext cx="4193857" cy="2414468"/>
          </a:xfrm>
          <a:prstGeom prst="rect">
            <a:avLst/>
          </a:prstGeom>
          <a:noFill/>
          <a:ln/>
        </p:spPr>
        <p:txBody>
          <a:bodyPr wrap="square" lIns="0" tIns="0" rIns="0" bIns="0" rtlCol="0" anchor="t"/>
          <a:lstStyle/>
          <a:p>
            <a:pPr marL="0" indent="0" algn="l">
              <a:lnSpc>
                <a:spcPts val="2700"/>
              </a:lnSpc>
              <a:buNone/>
            </a:pPr>
            <a:r>
              <a:rPr lang="en-US" sz="1650" dirty="0">
                <a:solidFill>
                  <a:srgbClr val="2A2742"/>
                </a:solidFill>
                <a:latin typeface="Arimo" pitchFamily="34" charset="0"/>
                <a:ea typeface="Arimo" pitchFamily="34" charset="-122"/>
                <a:cs typeface="Arimo" pitchFamily="34" charset="-120"/>
              </a:rPr>
              <a:t>Operasyon sırasında değişen koşullara göre rotaların gerçek zamanlı olarak güncellenebilmesi için algoritmanın adaptif versiyonlarının geliştirilmesi hedeflenmektedir. Bu özellik, özellikle değişken tehdit ortamlarında kritik öneme sahiptir.</a:t>
            </a:r>
            <a:endParaRPr lang="en-US" sz="16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6010" y="830937"/>
            <a:ext cx="4925735" cy="615672"/>
          </a:xfrm>
          <a:prstGeom prst="rect">
            <a:avLst/>
          </a:prstGeom>
          <a:noFill/>
          <a:ln/>
        </p:spPr>
        <p:txBody>
          <a:bodyPr wrap="none" lIns="0" tIns="0" rIns="0" bIns="0" rtlCol="0" anchor="t"/>
          <a:lstStyle/>
          <a:p>
            <a:pPr marL="0" indent="0" algn="l">
              <a:lnSpc>
                <a:spcPts val="4800"/>
              </a:lnSpc>
              <a:buNone/>
            </a:pPr>
            <a:r>
              <a:rPr lang="en-US" sz="3850" b="1" dirty="0">
                <a:solidFill>
                  <a:srgbClr val="231971"/>
                </a:solidFill>
                <a:latin typeface="Outfit Extra Bold" pitchFamily="34" charset="0"/>
                <a:ea typeface="Outfit Extra Bold" pitchFamily="34" charset="-122"/>
                <a:cs typeface="Outfit Extra Bold" pitchFamily="34" charset="-120"/>
              </a:rPr>
              <a:t>Teşekkür ve İletişim</a:t>
            </a:r>
            <a:endParaRPr lang="en-US" sz="3850" dirty="0"/>
          </a:p>
        </p:txBody>
      </p:sp>
      <p:sp>
        <p:nvSpPr>
          <p:cNvPr id="4" name="Shape 1"/>
          <p:cNvSpPr/>
          <p:nvPr/>
        </p:nvSpPr>
        <p:spPr>
          <a:xfrm>
            <a:off x="6176010" y="1742123"/>
            <a:ext cx="7764780" cy="3858578"/>
          </a:xfrm>
          <a:prstGeom prst="roundRect">
            <a:avLst>
              <a:gd name="adj" fmla="val 2145"/>
            </a:avLst>
          </a:prstGeom>
          <a:noFill/>
          <a:ln w="7620">
            <a:solidFill>
              <a:srgbClr val="000000">
                <a:alpha val="8000"/>
              </a:srgbClr>
            </a:solidFill>
            <a:prstDash val="solid"/>
          </a:ln>
        </p:spPr>
        <p:txBody>
          <a:bodyPr/>
          <a:lstStyle/>
          <a:p>
            <a:endParaRPr lang="tr-TR"/>
          </a:p>
        </p:txBody>
      </p:sp>
      <p:sp>
        <p:nvSpPr>
          <p:cNvPr id="5" name="Shape 2"/>
          <p:cNvSpPr/>
          <p:nvPr/>
        </p:nvSpPr>
        <p:spPr>
          <a:xfrm>
            <a:off x="6183630" y="1749742"/>
            <a:ext cx="7749540" cy="882015"/>
          </a:xfrm>
          <a:prstGeom prst="rect">
            <a:avLst/>
          </a:prstGeom>
          <a:solidFill>
            <a:srgbClr val="FFFFFF">
              <a:alpha val="4000"/>
            </a:srgbClr>
          </a:solidFill>
          <a:ln/>
        </p:spPr>
        <p:txBody>
          <a:bodyPr/>
          <a:lstStyle/>
          <a:p>
            <a:endParaRPr lang="tr-TR"/>
          </a:p>
        </p:txBody>
      </p:sp>
      <p:sp>
        <p:nvSpPr>
          <p:cNvPr id="6" name="Text 3"/>
          <p:cNvSpPr/>
          <p:nvPr/>
        </p:nvSpPr>
        <p:spPr>
          <a:xfrm>
            <a:off x="6380559" y="1875473"/>
            <a:ext cx="3477101" cy="315278"/>
          </a:xfrm>
          <a:prstGeom prst="rect">
            <a:avLst/>
          </a:prstGeom>
          <a:noFill/>
          <a:ln/>
        </p:spPr>
        <p:txBody>
          <a:bodyPr wrap="none" lIns="0" tIns="0" rIns="0" bIns="0" rtlCol="0" anchor="t"/>
          <a:lstStyle/>
          <a:p>
            <a:pPr marL="0" indent="0" algn="l">
              <a:lnSpc>
                <a:spcPts val="2450"/>
              </a:lnSpc>
              <a:buNone/>
            </a:pPr>
            <a:r>
              <a:rPr lang="en-US" sz="1550" dirty="0">
                <a:solidFill>
                  <a:srgbClr val="2A2742"/>
                </a:solidFill>
                <a:latin typeface="Arimo" pitchFamily="34" charset="0"/>
                <a:ea typeface="Arimo" pitchFamily="34" charset="-122"/>
                <a:cs typeface="Arimo" pitchFamily="34" charset="-120"/>
              </a:rPr>
              <a:t>Araştırmacılar</a:t>
            </a:r>
            <a:endParaRPr lang="en-US" sz="1550" dirty="0"/>
          </a:p>
        </p:txBody>
      </p:sp>
      <p:sp>
        <p:nvSpPr>
          <p:cNvPr id="7" name="Text 4"/>
          <p:cNvSpPr/>
          <p:nvPr/>
        </p:nvSpPr>
        <p:spPr>
          <a:xfrm>
            <a:off x="10259139" y="1875473"/>
            <a:ext cx="3477101" cy="630555"/>
          </a:xfrm>
          <a:prstGeom prst="rect">
            <a:avLst/>
          </a:prstGeom>
          <a:noFill/>
          <a:ln/>
        </p:spPr>
        <p:txBody>
          <a:bodyPr wrap="square" lIns="0" tIns="0" rIns="0" bIns="0" rtlCol="0" anchor="t"/>
          <a:lstStyle/>
          <a:p>
            <a:pPr marL="0" indent="0" algn="l">
              <a:lnSpc>
                <a:spcPts val="2450"/>
              </a:lnSpc>
              <a:buNone/>
            </a:pPr>
            <a:r>
              <a:rPr lang="en-US" sz="1550" dirty="0">
                <a:solidFill>
                  <a:srgbClr val="2A2742"/>
                </a:solidFill>
                <a:latin typeface="Arimo" pitchFamily="34" charset="0"/>
                <a:ea typeface="Arimo" pitchFamily="34" charset="-122"/>
                <a:cs typeface="Arimo" pitchFamily="34" charset="-120"/>
              </a:rPr>
              <a:t>Semai Miraç Arıcı</a:t>
            </a:r>
            <a:r>
              <a:rPr lang="tr-TR" sz="1550" dirty="0">
                <a:solidFill>
                  <a:srgbClr val="2A2742"/>
                </a:solidFill>
                <a:latin typeface="Arimo" pitchFamily="34" charset="0"/>
                <a:ea typeface="Arimo" pitchFamily="34" charset="-122"/>
                <a:cs typeface="Arimo" pitchFamily="34" charset="-120"/>
              </a:rPr>
              <a:t> &amp; Ömer Avcı</a:t>
            </a:r>
            <a:endParaRPr lang="en-US" sz="1550" dirty="0"/>
          </a:p>
        </p:txBody>
      </p:sp>
      <p:sp>
        <p:nvSpPr>
          <p:cNvPr id="8" name="Shape 5"/>
          <p:cNvSpPr/>
          <p:nvPr/>
        </p:nvSpPr>
        <p:spPr>
          <a:xfrm>
            <a:off x="6183630" y="2631758"/>
            <a:ext cx="7749540" cy="1512570"/>
          </a:xfrm>
          <a:prstGeom prst="rect">
            <a:avLst/>
          </a:prstGeom>
          <a:solidFill>
            <a:srgbClr val="000000">
              <a:alpha val="4000"/>
            </a:srgbClr>
          </a:solidFill>
          <a:ln/>
        </p:spPr>
        <p:txBody>
          <a:bodyPr/>
          <a:lstStyle/>
          <a:p>
            <a:endParaRPr lang="tr-TR"/>
          </a:p>
        </p:txBody>
      </p:sp>
      <p:sp>
        <p:nvSpPr>
          <p:cNvPr id="9" name="Text 6"/>
          <p:cNvSpPr/>
          <p:nvPr/>
        </p:nvSpPr>
        <p:spPr>
          <a:xfrm>
            <a:off x="6380559" y="2757488"/>
            <a:ext cx="3477101" cy="315278"/>
          </a:xfrm>
          <a:prstGeom prst="rect">
            <a:avLst/>
          </a:prstGeom>
          <a:noFill/>
          <a:ln/>
        </p:spPr>
        <p:txBody>
          <a:bodyPr wrap="none" lIns="0" tIns="0" rIns="0" bIns="0" rtlCol="0" anchor="t"/>
          <a:lstStyle/>
          <a:p>
            <a:pPr marL="0" indent="0" algn="l">
              <a:lnSpc>
                <a:spcPts val="2450"/>
              </a:lnSpc>
              <a:buNone/>
            </a:pPr>
            <a:r>
              <a:rPr lang="en-US" sz="1550" dirty="0">
                <a:solidFill>
                  <a:srgbClr val="2A2742"/>
                </a:solidFill>
                <a:latin typeface="Arimo" pitchFamily="34" charset="0"/>
                <a:ea typeface="Arimo" pitchFamily="34" charset="-122"/>
                <a:cs typeface="Arimo" pitchFamily="34" charset="-120"/>
              </a:rPr>
              <a:t>Kurum</a:t>
            </a:r>
            <a:endParaRPr lang="en-US" sz="1550" dirty="0"/>
          </a:p>
        </p:txBody>
      </p:sp>
      <p:sp>
        <p:nvSpPr>
          <p:cNvPr id="10" name="Text 7"/>
          <p:cNvSpPr/>
          <p:nvPr/>
        </p:nvSpPr>
        <p:spPr>
          <a:xfrm>
            <a:off x="10259139" y="2757488"/>
            <a:ext cx="3477101" cy="1261110"/>
          </a:xfrm>
          <a:prstGeom prst="rect">
            <a:avLst/>
          </a:prstGeom>
          <a:noFill/>
          <a:ln/>
        </p:spPr>
        <p:txBody>
          <a:bodyPr wrap="square" lIns="0" tIns="0" rIns="0" bIns="0" rtlCol="0" anchor="t"/>
          <a:lstStyle/>
          <a:p>
            <a:pPr marL="0" indent="0" algn="l">
              <a:lnSpc>
                <a:spcPts val="2450"/>
              </a:lnSpc>
              <a:buNone/>
            </a:pPr>
            <a:r>
              <a:rPr lang="en-US" sz="1550" dirty="0">
                <a:solidFill>
                  <a:srgbClr val="2A2742"/>
                </a:solidFill>
                <a:latin typeface="Arimo" pitchFamily="34" charset="0"/>
                <a:ea typeface="Arimo" pitchFamily="34" charset="-122"/>
                <a:cs typeface="Arimo" pitchFamily="34" charset="-120"/>
              </a:rPr>
              <a:t>Burdur Mehmet Akif Ersoy Üniversitesi, Gölhisar Uygulamalı Bilimler Yüksekokulu, Bilişim Sistemleri ve Teknolojileri Bölümü</a:t>
            </a:r>
            <a:endParaRPr lang="en-US" sz="1550" dirty="0"/>
          </a:p>
        </p:txBody>
      </p:sp>
      <p:sp>
        <p:nvSpPr>
          <p:cNvPr id="11" name="Shape 8"/>
          <p:cNvSpPr/>
          <p:nvPr/>
        </p:nvSpPr>
        <p:spPr>
          <a:xfrm>
            <a:off x="6183630" y="4144327"/>
            <a:ext cx="7749540" cy="566738"/>
          </a:xfrm>
          <a:prstGeom prst="rect">
            <a:avLst/>
          </a:prstGeom>
          <a:solidFill>
            <a:srgbClr val="FFFFFF">
              <a:alpha val="4000"/>
            </a:srgbClr>
          </a:solidFill>
          <a:ln/>
        </p:spPr>
        <p:txBody>
          <a:bodyPr/>
          <a:lstStyle/>
          <a:p>
            <a:endParaRPr lang="tr-TR"/>
          </a:p>
        </p:txBody>
      </p:sp>
      <p:sp>
        <p:nvSpPr>
          <p:cNvPr id="12" name="Text 9"/>
          <p:cNvSpPr/>
          <p:nvPr/>
        </p:nvSpPr>
        <p:spPr>
          <a:xfrm>
            <a:off x="6380559" y="4270058"/>
            <a:ext cx="3477101" cy="315278"/>
          </a:xfrm>
          <a:prstGeom prst="rect">
            <a:avLst/>
          </a:prstGeom>
          <a:noFill/>
          <a:ln/>
        </p:spPr>
        <p:txBody>
          <a:bodyPr wrap="none" lIns="0" tIns="0" rIns="0" bIns="0" rtlCol="0" anchor="t"/>
          <a:lstStyle/>
          <a:p>
            <a:pPr marL="0" indent="0" algn="l">
              <a:lnSpc>
                <a:spcPts val="2450"/>
              </a:lnSpc>
              <a:buNone/>
            </a:pPr>
            <a:r>
              <a:rPr lang="en-US" sz="1550" dirty="0">
                <a:solidFill>
                  <a:srgbClr val="2A2742"/>
                </a:solidFill>
                <a:latin typeface="Arimo" pitchFamily="34" charset="0"/>
                <a:ea typeface="Arimo" pitchFamily="34" charset="-122"/>
                <a:cs typeface="Arimo" pitchFamily="34" charset="-120"/>
              </a:rPr>
              <a:t>İletişim</a:t>
            </a:r>
            <a:endParaRPr lang="en-US" sz="1550" dirty="0"/>
          </a:p>
        </p:txBody>
      </p:sp>
      <p:sp>
        <p:nvSpPr>
          <p:cNvPr id="13" name="Text 10"/>
          <p:cNvSpPr/>
          <p:nvPr/>
        </p:nvSpPr>
        <p:spPr>
          <a:xfrm>
            <a:off x="10259139" y="4089916"/>
            <a:ext cx="2476381" cy="736521"/>
          </a:xfrm>
          <a:prstGeom prst="rect">
            <a:avLst/>
          </a:prstGeom>
          <a:noFill/>
          <a:ln/>
        </p:spPr>
        <p:txBody>
          <a:bodyPr wrap="none" lIns="0" tIns="0" rIns="0" bIns="0" rtlCol="0" anchor="t"/>
          <a:lstStyle/>
          <a:p>
            <a:pPr>
              <a:lnSpc>
                <a:spcPts val="2450"/>
              </a:lnSpc>
            </a:pPr>
            <a:r>
              <a:rPr lang="tr-TR" sz="1400" dirty="0">
                <a:solidFill>
                  <a:srgbClr val="2A2742"/>
                </a:solidFill>
                <a:latin typeface="Arimo" pitchFamily="34" charset="0"/>
                <a:ea typeface="Arimo" pitchFamily="34" charset="-122"/>
                <a:cs typeface="Arimo" pitchFamily="34" charset="-120"/>
                <a:hlinkClick r:id="rId4"/>
              </a:rPr>
              <a:t>smazh01@gmail.com</a:t>
            </a:r>
            <a:endParaRPr lang="tr-TR" sz="1400" dirty="0">
              <a:solidFill>
                <a:srgbClr val="2A2742"/>
              </a:solidFill>
              <a:latin typeface="Arimo" pitchFamily="34" charset="0"/>
              <a:ea typeface="Arimo" pitchFamily="34" charset="-122"/>
              <a:cs typeface="Arimo" pitchFamily="34" charset="-120"/>
            </a:endParaRPr>
          </a:p>
          <a:p>
            <a:pPr>
              <a:lnSpc>
                <a:spcPts val="2450"/>
              </a:lnSpc>
            </a:pPr>
            <a:r>
              <a:rPr lang="tr-TR" sz="1400" dirty="0">
                <a:solidFill>
                  <a:srgbClr val="2A2742"/>
                </a:solidFill>
                <a:latin typeface="Arimo" pitchFamily="34" charset="0"/>
                <a:ea typeface="Arimo" pitchFamily="34" charset="-122"/>
                <a:cs typeface="Arimo" pitchFamily="34" charset="-120"/>
                <a:hlinkClick r:id="rId5"/>
              </a:rPr>
              <a:t>omeravci2003@gmail.com</a:t>
            </a:r>
            <a:endParaRPr lang="tr-TR" sz="1400" dirty="0">
              <a:solidFill>
                <a:srgbClr val="2A2742"/>
              </a:solidFill>
              <a:latin typeface="Arimo" pitchFamily="34" charset="0"/>
              <a:ea typeface="Arimo" pitchFamily="34" charset="-122"/>
              <a:cs typeface="Arimo" pitchFamily="34" charset="-120"/>
            </a:endParaRPr>
          </a:p>
        </p:txBody>
      </p:sp>
      <p:sp>
        <p:nvSpPr>
          <p:cNvPr id="14" name="Shape 11"/>
          <p:cNvSpPr/>
          <p:nvPr/>
        </p:nvSpPr>
        <p:spPr>
          <a:xfrm>
            <a:off x="6183630" y="4711065"/>
            <a:ext cx="7749540" cy="882015"/>
          </a:xfrm>
          <a:prstGeom prst="rect">
            <a:avLst/>
          </a:prstGeom>
          <a:solidFill>
            <a:srgbClr val="000000">
              <a:alpha val="4000"/>
            </a:srgbClr>
          </a:solidFill>
          <a:ln/>
        </p:spPr>
        <p:txBody>
          <a:bodyPr/>
          <a:lstStyle/>
          <a:p>
            <a:endParaRPr lang="tr-TR"/>
          </a:p>
        </p:txBody>
      </p:sp>
      <p:sp>
        <p:nvSpPr>
          <p:cNvPr id="15" name="Text 12"/>
          <p:cNvSpPr/>
          <p:nvPr/>
        </p:nvSpPr>
        <p:spPr>
          <a:xfrm>
            <a:off x="6380559" y="4836795"/>
            <a:ext cx="3477101" cy="315278"/>
          </a:xfrm>
          <a:prstGeom prst="rect">
            <a:avLst/>
          </a:prstGeom>
          <a:noFill/>
          <a:ln/>
        </p:spPr>
        <p:txBody>
          <a:bodyPr wrap="none" lIns="0" tIns="0" rIns="0" bIns="0" rtlCol="0" anchor="t"/>
          <a:lstStyle/>
          <a:p>
            <a:pPr marL="0" indent="0" algn="l">
              <a:lnSpc>
                <a:spcPts val="2450"/>
              </a:lnSpc>
              <a:buNone/>
            </a:pPr>
            <a:r>
              <a:rPr lang="en-US" sz="1550" dirty="0">
                <a:solidFill>
                  <a:srgbClr val="2A2742"/>
                </a:solidFill>
                <a:latin typeface="Arimo" pitchFamily="34" charset="0"/>
                <a:ea typeface="Arimo" pitchFamily="34" charset="-122"/>
                <a:cs typeface="Arimo" pitchFamily="34" charset="-120"/>
              </a:rPr>
              <a:t>Teşekkür</a:t>
            </a:r>
            <a:endParaRPr lang="en-US" sz="1550" dirty="0"/>
          </a:p>
        </p:txBody>
      </p:sp>
      <p:sp>
        <p:nvSpPr>
          <p:cNvPr id="16" name="Text 13"/>
          <p:cNvSpPr/>
          <p:nvPr/>
        </p:nvSpPr>
        <p:spPr>
          <a:xfrm>
            <a:off x="10259139" y="4836795"/>
            <a:ext cx="3477101" cy="630555"/>
          </a:xfrm>
          <a:prstGeom prst="rect">
            <a:avLst/>
          </a:prstGeom>
          <a:noFill/>
          <a:ln/>
        </p:spPr>
        <p:txBody>
          <a:bodyPr wrap="square" lIns="0" tIns="0" rIns="0" bIns="0" rtlCol="0" anchor="t"/>
          <a:lstStyle/>
          <a:p>
            <a:pPr marL="0" indent="0" algn="l">
              <a:lnSpc>
                <a:spcPts val="2450"/>
              </a:lnSpc>
              <a:buNone/>
            </a:pPr>
            <a:r>
              <a:rPr lang="en-US" sz="1550" dirty="0">
                <a:solidFill>
                  <a:srgbClr val="2A2742"/>
                </a:solidFill>
                <a:latin typeface="Arimo" pitchFamily="34" charset="0"/>
                <a:ea typeface="Arimo" pitchFamily="34" charset="-122"/>
                <a:cs typeface="Arimo" pitchFamily="34" charset="-120"/>
              </a:rPr>
              <a:t>Çalışmaya katkı sağlayan tüm kurum ve kişilere teşekkürlerimizi sunarız.</a:t>
            </a:r>
            <a:endParaRPr lang="en-US" sz="1550" dirty="0"/>
          </a:p>
        </p:txBody>
      </p:sp>
      <p:sp>
        <p:nvSpPr>
          <p:cNvPr id="17" name="Text 14"/>
          <p:cNvSpPr/>
          <p:nvPr/>
        </p:nvSpPr>
        <p:spPr>
          <a:xfrm>
            <a:off x="6176010" y="5822275"/>
            <a:ext cx="7764780" cy="1576388"/>
          </a:xfrm>
          <a:prstGeom prst="rect">
            <a:avLst/>
          </a:prstGeom>
          <a:noFill/>
          <a:ln/>
        </p:spPr>
        <p:txBody>
          <a:bodyPr wrap="square" lIns="0" tIns="0" rIns="0" bIns="0" rtlCol="0" anchor="t"/>
          <a:lstStyle/>
          <a:p>
            <a:pPr marL="0" indent="0" algn="l">
              <a:lnSpc>
                <a:spcPts val="2450"/>
              </a:lnSpc>
              <a:buNone/>
            </a:pPr>
            <a:r>
              <a:rPr lang="en-US" sz="1550" dirty="0">
                <a:solidFill>
                  <a:srgbClr val="2A2742"/>
                </a:solidFill>
                <a:latin typeface="Arimo" pitchFamily="34" charset="0"/>
                <a:ea typeface="Arimo" pitchFamily="34" charset="-122"/>
                <a:cs typeface="Arimo" pitchFamily="34" charset="-120"/>
              </a:rPr>
              <a:t>Bu çalışma, savunma lojistiği alanında rota optimizasyonu konusunda yeni bir yaklaşım sunmaktadır. Araştırma sonuçları ve metodoloji hakkında daha detaylı bilgi almak veya işbirliği olanaklarını görüşmek için lütfen bizimle </a:t>
            </a:r>
            <a:r>
              <a:rPr lang="en-US" sz="1550" dirty="0" err="1">
                <a:solidFill>
                  <a:srgbClr val="2A2742"/>
                </a:solidFill>
                <a:latin typeface="Arimo" pitchFamily="34" charset="0"/>
                <a:ea typeface="Arimo" pitchFamily="34" charset="-122"/>
                <a:cs typeface="Arimo" pitchFamily="34" charset="-120"/>
              </a:rPr>
              <a:t>iletişime</a:t>
            </a:r>
            <a:r>
              <a:rPr lang="en-US" sz="1550" dirty="0">
                <a:solidFill>
                  <a:srgbClr val="2A2742"/>
                </a:solidFill>
                <a:latin typeface="Arimo" pitchFamily="34" charset="0"/>
                <a:ea typeface="Arimo" pitchFamily="34" charset="-122"/>
                <a:cs typeface="Arimo" pitchFamily="34" charset="-120"/>
              </a:rPr>
              <a:t> </a:t>
            </a:r>
            <a:r>
              <a:rPr lang="en-US" sz="1550" dirty="0" err="1">
                <a:solidFill>
                  <a:srgbClr val="2A2742"/>
                </a:solidFill>
                <a:latin typeface="Arimo" pitchFamily="34" charset="0"/>
                <a:ea typeface="Arimo" pitchFamily="34" charset="-122"/>
                <a:cs typeface="Arimo" pitchFamily="34" charset="-120"/>
              </a:rPr>
              <a:t>geçiniz</a:t>
            </a:r>
            <a:r>
              <a:rPr lang="tr-TR" sz="1550" dirty="0">
                <a:solidFill>
                  <a:srgbClr val="2A2742"/>
                </a:solidFill>
                <a:latin typeface="Arimo" pitchFamily="34" charset="0"/>
                <a:ea typeface="Arimo" pitchFamily="34" charset="-122"/>
                <a:cs typeface="Arimo" pitchFamily="34" charset="-120"/>
              </a:rPr>
              <a:t>.</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92843"/>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Savunma Lojistik Operasyonlarında Rota Optimizasyonu</a:t>
            </a:r>
            <a:endParaRPr lang="en-US" sz="4450" dirty="0"/>
          </a:p>
        </p:txBody>
      </p:sp>
      <p:sp>
        <p:nvSpPr>
          <p:cNvPr id="4" name="Text 1"/>
          <p:cNvSpPr/>
          <p:nvPr/>
        </p:nvSpPr>
        <p:spPr>
          <a:xfrm>
            <a:off x="793790" y="4259342"/>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Savunma operasyonlarında zaman kritikliği taşıyan müdahale süreçleri, kaynakların etkin kullanımı ve lojistik verimlilik açısından optimize edilmiş rota planlamaları büyük önem taşımaktadır. Bu çalışmada, büyük ölçekli bir lojistik ağ üzerinde Çoklu Satıcı Problemi (TSP) tabanlı bir rota optimizasyon yaklaşımı geliştirilmiş ve klasik Karınca Kolonisi Optimizasyonu (ACO) algoritması ile karşılaştırılmıştır.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20835"/>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Çalışmanın Amacı</a:t>
            </a:r>
            <a:endParaRPr lang="en-US" sz="4450" dirty="0"/>
          </a:p>
        </p:txBody>
      </p:sp>
      <p:sp>
        <p:nvSpPr>
          <p:cNvPr id="4" name="Shape 1"/>
          <p:cNvSpPr/>
          <p:nvPr/>
        </p:nvSpPr>
        <p:spPr>
          <a:xfrm>
            <a:off x="793790" y="4869775"/>
            <a:ext cx="510302" cy="510302"/>
          </a:xfrm>
          <a:prstGeom prst="roundRect">
            <a:avLst>
              <a:gd name="adj" fmla="val 18669"/>
            </a:avLst>
          </a:prstGeom>
          <a:solidFill>
            <a:srgbClr val="E9E6FA"/>
          </a:solidFill>
          <a:ln w="7620">
            <a:solidFill>
              <a:srgbClr val="BDB8DF"/>
            </a:solidFill>
            <a:prstDash val="solid"/>
          </a:ln>
        </p:spPr>
        <p:txBody>
          <a:bodyPr/>
          <a:lstStyle/>
          <a:p>
            <a:endParaRPr lang="tr-TR"/>
          </a:p>
        </p:txBody>
      </p:sp>
      <p:pic>
        <p:nvPicPr>
          <p:cNvPr id="5" name="Image 1" descr="preencoded.png"/>
          <p:cNvPicPr>
            <a:picLocks noChangeAspect="1"/>
          </p:cNvPicPr>
          <p:nvPr/>
        </p:nvPicPr>
        <p:blipFill>
          <a:blip r:embed="rId4"/>
          <a:stretch>
            <a:fillRect/>
          </a:stretch>
        </p:blipFill>
        <p:spPr>
          <a:xfrm>
            <a:off x="878860" y="4912281"/>
            <a:ext cx="340162" cy="425291"/>
          </a:xfrm>
          <a:prstGeom prst="rect">
            <a:avLst/>
          </a:prstGeom>
        </p:spPr>
      </p:pic>
      <p:sp>
        <p:nvSpPr>
          <p:cNvPr id="6" name="Text 2"/>
          <p:cNvSpPr/>
          <p:nvPr/>
        </p:nvSpPr>
        <p:spPr>
          <a:xfrm>
            <a:off x="1530906" y="4947642"/>
            <a:ext cx="3421499" cy="708660"/>
          </a:xfrm>
          <a:prstGeom prst="rect">
            <a:avLst/>
          </a:prstGeom>
          <a:noFill/>
          <a:ln/>
        </p:spPr>
        <p:txBody>
          <a:bodyPr wrap="squar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Teslimat Süreçlerinin Hızlandırılması</a:t>
            </a:r>
            <a:endParaRPr lang="en-US" sz="2200" dirty="0"/>
          </a:p>
        </p:txBody>
      </p:sp>
      <p:sp>
        <p:nvSpPr>
          <p:cNvPr id="7" name="Text 3"/>
          <p:cNvSpPr/>
          <p:nvPr/>
        </p:nvSpPr>
        <p:spPr>
          <a:xfrm>
            <a:off x="1530906" y="5792391"/>
            <a:ext cx="3421499" cy="1451610"/>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Çok sayıda sipariş noktasına en kısa toplam mesafeyle ulaşım sağlayarak operasyonel sürelerin kısaltılması hedeflenmiştir.</a:t>
            </a:r>
            <a:endParaRPr lang="en-US" sz="1750" dirty="0"/>
          </a:p>
        </p:txBody>
      </p:sp>
      <p:sp>
        <p:nvSpPr>
          <p:cNvPr id="8" name="Shape 4"/>
          <p:cNvSpPr/>
          <p:nvPr/>
        </p:nvSpPr>
        <p:spPr>
          <a:xfrm>
            <a:off x="5235893" y="4869775"/>
            <a:ext cx="510302" cy="510302"/>
          </a:xfrm>
          <a:prstGeom prst="roundRect">
            <a:avLst>
              <a:gd name="adj" fmla="val 18669"/>
            </a:avLst>
          </a:prstGeom>
          <a:solidFill>
            <a:srgbClr val="E9E6FA"/>
          </a:solidFill>
          <a:ln w="7620">
            <a:solidFill>
              <a:srgbClr val="BDB8DF"/>
            </a:solidFill>
            <a:prstDash val="solid"/>
          </a:ln>
        </p:spPr>
        <p:txBody>
          <a:bodyPr/>
          <a:lstStyle/>
          <a:p>
            <a:endParaRPr lang="tr-TR"/>
          </a:p>
        </p:txBody>
      </p:sp>
      <p:pic>
        <p:nvPicPr>
          <p:cNvPr id="9" name="Image 2" descr="preencoded.png"/>
          <p:cNvPicPr>
            <a:picLocks noChangeAspect="1"/>
          </p:cNvPicPr>
          <p:nvPr/>
        </p:nvPicPr>
        <p:blipFill>
          <a:blip r:embed="rId5"/>
          <a:stretch>
            <a:fillRect/>
          </a:stretch>
        </p:blipFill>
        <p:spPr>
          <a:xfrm>
            <a:off x="5320963" y="4912281"/>
            <a:ext cx="340162" cy="425291"/>
          </a:xfrm>
          <a:prstGeom prst="rect">
            <a:avLst/>
          </a:prstGeom>
        </p:spPr>
      </p:pic>
      <p:sp>
        <p:nvSpPr>
          <p:cNvPr id="10" name="Text 5"/>
          <p:cNvSpPr/>
          <p:nvPr/>
        </p:nvSpPr>
        <p:spPr>
          <a:xfrm>
            <a:off x="5973008" y="4947642"/>
            <a:ext cx="3281720"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Maliyetlerin Düşürülmesi</a:t>
            </a:r>
            <a:endParaRPr lang="en-US" sz="2200" dirty="0"/>
          </a:p>
        </p:txBody>
      </p:sp>
      <p:sp>
        <p:nvSpPr>
          <p:cNvPr id="11" name="Text 6"/>
          <p:cNvSpPr/>
          <p:nvPr/>
        </p:nvSpPr>
        <p:spPr>
          <a:xfrm>
            <a:off x="5973008" y="5438061"/>
            <a:ext cx="3421499" cy="1451610"/>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Optimize edilmiş rotalar sayesinde yakıt tüketimi ve operasyonel giderlerin azaltılması amaçlanmıştır.</a:t>
            </a:r>
            <a:endParaRPr lang="en-US" sz="1750" dirty="0"/>
          </a:p>
        </p:txBody>
      </p:sp>
      <p:sp>
        <p:nvSpPr>
          <p:cNvPr id="12" name="Shape 7"/>
          <p:cNvSpPr/>
          <p:nvPr/>
        </p:nvSpPr>
        <p:spPr>
          <a:xfrm>
            <a:off x="9677995" y="4869775"/>
            <a:ext cx="510302" cy="510302"/>
          </a:xfrm>
          <a:prstGeom prst="roundRect">
            <a:avLst>
              <a:gd name="adj" fmla="val 18669"/>
            </a:avLst>
          </a:prstGeom>
          <a:solidFill>
            <a:srgbClr val="E9E6FA"/>
          </a:solidFill>
          <a:ln w="7620">
            <a:solidFill>
              <a:srgbClr val="BDB8DF"/>
            </a:solidFill>
            <a:prstDash val="solid"/>
          </a:ln>
        </p:spPr>
        <p:txBody>
          <a:bodyPr/>
          <a:lstStyle/>
          <a:p>
            <a:endParaRPr lang="tr-TR"/>
          </a:p>
        </p:txBody>
      </p:sp>
      <p:pic>
        <p:nvPicPr>
          <p:cNvPr id="13" name="Image 3" descr="preencoded.png"/>
          <p:cNvPicPr>
            <a:picLocks noChangeAspect="1"/>
          </p:cNvPicPr>
          <p:nvPr/>
        </p:nvPicPr>
        <p:blipFill>
          <a:blip r:embed="rId6"/>
          <a:stretch>
            <a:fillRect/>
          </a:stretch>
        </p:blipFill>
        <p:spPr>
          <a:xfrm>
            <a:off x="9763065" y="4954786"/>
            <a:ext cx="340162" cy="340162"/>
          </a:xfrm>
          <a:prstGeom prst="rect">
            <a:avLst/>
          </a:prstGeom>
        </p:spPr>
      </p:pic>
      <p:sp>
        <p:nvSpPr>
          <p:cNvPr id="14" name="Text 8"/>
          <p:cNvSpPr/>
          <p:nvPr/>
        </p:nvSpPr>
        <p:spPr>
          <a:xfrm>
            <a:off x="10415111" y="4947642"/>
            <a:ext cx="3421499" cy="708660"/>
          </a:xfrm>
          <a:prstGeom prst="rect">
            <a:avLst/>
          </a:prstGeom>
          <a:noFill/>
          <a:ln/>
        </p:spPr>
        <p:txBody>
          <a:bodyPr wrap="squar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Lojistik Verimliliğin Artırılması</a:t>
            </a:r>
            <a:endParaRPr lang="en-US" sz="2200" dirty="0"/>
          </a:p>
        </p:txBody>
      </p:sp>
      <p:sp>
        <p:nvSpPr>
          <p:cNvPr id="15" name="Text 9"/>
          <p:cNvSpPr/>
          <p:nvPr/>
        </p:nvSpPr>
        <p:spPr>
          <a:xfrm>
            <a:off x="10415111" y="5792391"/>
            <a:ext cx="3421499" cy="1451610"/>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Kaynakların daha etkin kullanımı ile savunma operasyonlarının genel performansının yükseltilmesi hedeflenmiştir.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28869"/>
            <a:ext cx="5702141" cy="708779"/>
          </a:xfrm>
          <a:prstGeom prst="rect">
            <a:avLst/>
          </a:prstGeom>
          <a:noFill/>
          <a:ln/>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Kullanılan Veri Setleri</a:t>
            </a:r>
            <a:endParaRPr lang="en-US" sz="4450" dirty="0"/>
          </a:p>
        </p:txBody>
      </p:sp>
      <p:sp>
        <p:nvSpPr>
          <p:cNvPr id="4" name="Shape 1"/>
          <p:cNvSpPr/>
          <p:nvPr/>
        </p:nvSpPr>
        <p:spPr>
          <a:xfrm>
            <a:off x="6280190" y="2477810"/>
            <a:ext cx="3664863" cy="2410897"/>
          </a:xfrm>
          <a:prstGeom prst="roundRect">
            <a:avLst>
              <a:gd name="adj" fmla="val 3952"/>
            </a:avLst>
          </a:prstGeom>
          <a:solidFill>
            <a:srgbClr val="E9E6FA"/>
          </a:solidFill>
          <a:ln w="7620">
            <a:solidFill>
              <a:srgbClr val="BDB8DF"/>
            </a:solidFill>
            <a:prstDash val="solid"/>
          </a:ln>
        </p:spPr>
        <p:txBody>
          <a:bodyPr/>
          <a:lstStyle/>
          <a:p>
            <a:endParaRPr lang="tr-TR"/>
          </a:p>
        </p:txBody>
      </p:sp>
      <p:sp>
        <p:nvSpPr>
          <p:cNvPr id="5" name="Text 2"/>
          <p:cNvSpPr/>
          <p:nvPr/>
        </p:nvSpPr>
        <p:spPr>
          <a:xfrm>
            <a:off x="6514624" y="271224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distance.csv</a:t>
            </a:r>
            <a:endParaRPr lang="en-US" sz="2200" dirty="0"/>
          </a:p>
        </p:txBody>
      </p:sp>
      <p:sp>
        <p:nvSpPr>
          <p:cNvPr id="6" name="Text 3"/>
          <p:cNvSpPr/>
          <p:nvPr/>
        </p:nvSpPr>
        <p:spPr>
          <a:xfrm>
            <a:off x="6514624" y="3202662"/>
            <a:ext cx="3195995" cy="1451610"/>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Şehirler arası mesafeleri içeren kapsamlı veri seti, optimizasyon algoritmasının temel girdisini oluşturmuştur.</a:t>
            </a:r>
            <a:endParaRPr lang="en-US" sz="1750" dirty="0"/>
          </a:p>
        </p:txBody>
      </p:sp>
      <p:sp>
        <p:nvSpPr>
          <p:cNvPr id="7" name="Shape 4"/>
          <p:cNvSpPr/>
          <p:nvPr/>
        </p:nvSpPr>
        <p:spPr>
          <a:xfrm>
            <a:off x="10171867" y="2477810"/>
            <a:ext cx="3664863" cy="2410897"/>
          </a:xfrm>
          <a:prstGeom prst="roundRect">
            <a:avLst>
              <a:gd name="adj" fmla="val 3952"/>
            </a:avLst>
          </a:prstGeom>
          <a:solidFill>
            <a:srgbClr val="E9E6FA"/>
          </a:solidFill>
          <a:ln w="7620">
            <a:solidFill>
              <a:srgbClr val="BDB8DF"/>
            </a:solidFill>
            <a:prstDash val="solid"/>
          </a:ln>
        </p:spPr>
        <p:txBody>
          <a:bodyPr/>
          <a:lstStyle/>
          <a:p>
            <a:endParaRPr lang="tr-TR"/>
          </a:p>
        </p:txBody>
      </p:sp>
      <p:sp>
        <p:nvSpPr>
          <p:cNvPr id="8" name="Text 5"/>
          <p:cNvSpPr/>
          <p:nvPr/>
        </p:nvSpPr>
        <p:spPr>
          <a:xfrm>
            <a:off x="10406301" y="271224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order_large.csv</a:t>
            </a:r>
            <a:endParaRPr lang="en-US" sz="2200" dirty="0"/>
          </a:p>
        </p:txBody>
      </p:sp>
      <p:sp>
        <p:nvSpPr>
          <p:cNvPr id="9" name="Text 6"/>
          <p:cNvSpPr/>
          <p:nvPr/>
        </p:nvSpPr>
        <p:spPr>
          <a:xfrm>
            <a:off x="10406301" y="3202662"/>
            <a:ext cx="3195995"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Sipariş bilgilerini barındıran veri seti, teslimat noktalarının belirlenmesinde kullanılmıştır.</a:t>
            </a:r>
            <a:endParaRPr lang="en-US" sz="1750" dirty="0"/>
          </a:p>
        </p:txBody>
      </p:sp>
      <p:sp>
        <p:nvSpPr>
          <p:cNvPr id="10" name="Shape 7"/>
          <p:cNvSpPr/>
          <p:nvPr/>
        </p:nvSpPr>
        <p:spPr>
          <a:xfrm>
            <a:off x="6280190" y="5115520"/>
            <a:ext cx="7556421" cy="1685092"/>
          </a:xfrm>
          <a:prstGeom prst="roundRect">
            <a:avLst>
              <a:gd name="adj" fmla="val 5654"/>
            </a:avLst>
          </a:prstGeom>
          <a:solidFill>
            <a:srgbClr val="E9E6FA"/>
          </a:solidFill>
          <a:ln w="7620">
            <a:solidFill>
              <a:srgbClr val="BDB8DF"/>
            </a:solidFill>
            <a:prstDash val="solid"/>
          </a:ln>
        </p:spPr>
        <p:txBody>
          <a:bodyPr/>
          <a:lstStyle/>
          <a:p>
            <a:endParaRPr lang="tr-TR"/>
          </a:p>
        </p:txBody>
      </p:sp>
      <p:sp>
        <p:nvSpPr>
          <p:cNvPr id="11" name="Text 8"/>
          <p:cNvSpPr/>
          <p:nvPr/>
        </p:nvSpPr>
        <p:spPr>
          <a:xfrm>
            <a:off x="6514624" y="534995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Veri Ön İşleme</a:t>
            </a:r>
            <a:endParaRPr lang="en-US" sz="2200" dirty="0"/>
          </a:p>
        </p:txBody>
      </p:sp>
      <p:sp>
        <p:nvSpPr>
          <p:cNvPr id="12" name="Text 9"/>
          <p:cNvSpPr/>
          <p:nvPr/>
        </p:nvSpPr>
        <p:spPr>
          <a:xfrm>
            <a:off x="6514624" y="5840373"/>
            <a:ext cx="7087553"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Her bir benzersiz şehir indekslenmiş ve mesafe matrisleri simetrik olacak şekilde düzenlenmiştir.</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62871"/>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Optimizasyon Süreci</a:t>
            </a:r>
            <a:endParaRPr lang="en-US" sz="4450" dirty="0"/>
          </a:p>
        </p:txBody>
      </p:sp>
      <p:sp>
        <p:nvSpPr>
          <p:cNvPr id="4" name="Shape 1"/>
          <p:cNvSpPr/>
          <p:nvPr/>
        </p:nvSpPr>
        <p:spPr>
          <a:xfrm>
            <a:off x="6280190" y="2111812"/>
            <a:ext cx="170021" cy="1579126"/>
          </a:xfrm>
          <a:prstGeom prst="roundRect">
            <a:avLst>
              <a:gd name="adj" fmla="val 56033"/>
            </a:avLst>
          </a:prstGeom>
          <a:solidFill>
            <a:srgbClr val="E9E6FA"/>
          </a:solidFill>
          <a:ln w="7620">
            <a:solidFill>
              <a:srgbClr val="BDB8DF"/>
            </a:solidFill>
            <a:prstDash val="solid"/>
          </a:ln>
        </p:spPr>
        <p:txBody>
          <a:bodyPr/>
          <a:lstStyle/>
          <a:p>
            <a:endParaRPr lang="tr-TR"/>
          </a:p>
        </p:txBody>
      </p:sp>
      <p:sp>
        <p:nvSpPr>
          <p:cNvPr id="5" name="Text 2"/>
          <p:cNvSpPr/>
          <p:nvPr/>
        </p:nvSpPr>
        <p:spPr>
          <a:xfrm>
            <a:off x="6790373" y="2111812"/>
            <a:ext cx="4794409"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Başlangıç Çözümünün Oluşturulması</a:t>
            </a:r>
            <a:endParaRPr lang="en-US" sz="2200" dirty="0"/>
          </a:p>
        </p:txBody>
      </p:sp>
      <p:sp>
        <p:nvSpPr>
          <p:cNvPr id="6" name="Text 3"/>
          <p:cNvSpPr/>
          <p:nvPr/>
        </p:nvSpPr>
        <p:spPr>
          <a:xfrm>
            <a:off x="6790373" y="2602230"/>
            <a:ext cx="7046238"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En Yakın Komşu (Nearest-Neighbor) algoritması kullanılarak ilk rota planı oluşturulmuştur. Bu yöntem, her adımda mevcut konuma en yakın ziyaret edilmemiş noktayı seçerek ilerler.</a:t>
            </a:r>
            <a:endParaRPr lang="en-US" sz="1750" dirty="0"/>
          </a:p>
        </p:txBody>
      </p:sp>
      <p:sp>
        <p:nvSpPr>
          <p:cNvPr id="7" name="Shape 4"/>
          <p:cNvSpPr/>
          <p:nvPr/>
        </p:nvSpPr>
        <p:spPr>
          <a:xfrm>
            <a:off x="6620351" y="3917752"/>
            <a:ext cx="170021" cy="1579126"/>
          </a:xfrm>
          <a:prstGeom prst="roundRect">
            <a:avLst>
              <a:gd name="adj" fmla="val 56033"/>
            </a:avLst>
          </a:prstGeom>
          <a:solidFill>
            <a:srgbClr val="E9E6FA"/>
          </a:solidFill>
          <a:ln w="7620">
            <a:solidFill>
              <a:srgbClr val="BDB8DF"/>
            </a:solidFill>
            <a:prstDash val="solid"/>
          </a:ln>
        </p:spPr>
        <p:txBody>
          <a:bodyPr/>
          <a:lstStyle/>
          <a:p>
            <a:endParaRPr lang="tr-TR"/>
          </a:p>
        </p:txBody>
      </p:sp>
      <p:sp>
        <p:nvSpPr>
          <p:cNvPr id="8" name="Text 5"/>
          <p:cNvSpPr/>
          <p:nvPr/>
        </p:nvSpPr>
        <p:spPr>
          <a:xfrm>
            <a:off x="7130534" y="3917752"/>
            <a:ext cx="4610457"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2-Opt Takas Yöntemiyle İyileştirme</a:t>
            </a:r>
            <a:endParaRPr lang="en-US" sz="2200" dirty="0"/>
          </a:p>
        </p:txBody>
      </p:sp>
      <p:sp>
        <p:nvSpPr>
          <p:cNvPr id="9" name="Text 6"/>
          <p:cNvSpPr/>
          <p:nvPr/>
        </p:nvSpPr>
        <p:spPr>
          <a:xfrm>
            <a:off x="7130534" y="4408170"/>
            <a:ext cx="6706076"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Başlangıç çözümü, 2-Opt takas yöntemi kullanılarak optimize edilmiştir. Bu yöntem, rotadaki çapraz geçişleri tespit ederek daha kısa alternatif yollar bulur.</a:t>
            </a:r>
            <a:endParaRPr lang="en-US" sz="1750" dirty="0"/>
          </a:p>
        </p:txBody>
      </p:sp>
      <p:sp>
        <p:nvSpPr>
          <p:cNvPr id="10" name="Shape 7"/>
          <p:cNvSpPr/>
          <p:nvPr/>
        </p:nvSpPr>
        <p:spPr>
          <a:xfrm>
            <a:off x="6960632" y="5723692"/>
            <a:ext cx="170021" cy="1216223"/>
          </a:xfrm>
          <a:prstGeom prst="roundRect">
            <a:avLst>
              <a:gd name="adj" fmla="val 56033"/>
            </a:avLst>
          </a:prstGeom>
          <a:solidFill>
            <a:srgbClr val="E9E6FA"/>
          </a:solidFill>
          <a:ln w="7620">
            <a:solidFill>
              <a:srgbClr val="BDB8DF"/>
            </a:solidFill>
            <a:prstDash val="solid"/>
          </a:ln>
        </p:spPr>
        <p:txBody>
          <a:bodyPr/>
          <a:lstStyle/>
          <a:p>
            <a:endParaRPr lang="tr-TR"/>
          </a:p>
        </p:txBody>
      </p:sp>
      <p:sp>
        <p:nvSpPr>
          <p:cNvPr id="11" name="Text 8"/>
          <p:cNvSpPr/>
          <p:nvPr/>
        </p:nvSpPr>
        <p:spPr>
          <a:xfrm>
            <a:off x="7470815" y="5723692"/>
            <a:ext cx="3835479"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Sonuçların Değerlendirilmesi</a:t>
            </a:r>
            <a:endParaRPr lang="en-US" sz="2200" dirty="0"/>
          </a:p>
        </p:txBody>
      </p:sp>
      <p:sp>
        <p:nvSpPr>
          <p:cNvPr id="12" name="Text 9"/>
          <p:cNvSpPr/>
          <p:nvPr/>
        </p:nvSpPr>
        <p:spPr>
          <a:xfrm>
            <a:off x="7470815" y="6214110"/>
            <a:ext cx="6365796"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Elde edilen optimum rota, toplam mesafe ve zaman açısından değerlendirilmiş ve klasik ACO algoritmasıyla karşılaştırılmıştır.</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5773" y="551378"/>
            <a:ext cx="4995743" cy="624483"/>
          </a:xfrm>
          <a:prstGeom prst="rect">
            <a:avLst/>
          </a:prstGeom>
          <a:noFill/>
          <a:ln/>
        </p:spPr>
        <p:txBody>
          <a:bodyPr wrap="none" lIns="0" tIns="0" rIns="0" bIns="0" rtlCol="0" anchor="t"/>
          <a:lstStyle/>
          <a:p>
            <a:pPr marL="0" indent="0" algn="l">
              <a:lnSpc>
                <a:spcPts val="4900"/>
              </a:lnSpc>
              <a:buNone/>
            </a:pPr>
            <a:r>
              <a:rPr lang="en-US" sz="3900" b="1" dirty="0">
                <a:solidFill>
                  <a:srgbClr val="231971"/>
                </a:solidFill>
                <a:latin typeface="Outfit Extra Bold" pitchFamily="34" charset="0"/>
                <a:ea typeface="Outfit Extra Bold" pitchFamily="34" charset="-122"/>
                <a:cs typeface="Outfit Extra Bold" pitchFamily="34" charset="-120"/>
              </a:rPr>
              <a:t>TSP Tabanlı Yöntem</a:t>
            </a:r>
            <a:endParaRPr lang="en-US" sz="3900" dirty="0"/>
          </a:p>
        </p:txBody>
      </p:sp>
      <p:pic>
        <p:nvPicPr>
          <p:cNvPr id="4" name="Image 1" descr="preencoded.png"/>
          <p:cNvPicPr>
            <a:picLocks noChangeAspect="1"/>
          </p:cNvPicPr>
          <p:nvPr/>
        </p:nvPicPr>
        <p:blipFill>
          <a:blip r:embed="rId4"/>
          <a:stretch>
            <a:fillRect/>
          </a:stretch>
        </p:blipFill>
        <p:spPr>
          <a:xfrm>
            <a:off x="6185773" y="1475542"/>
            <a:ext cx="999053" cy="1790343"/>
          </a:xfrm>
          <a:prstGeom prst="rect">
            <a:avLst/>
          </a:prstGeom>
        </p:spPr>
      </p:pic>
      <p:sp>
        <p:nvSpPr>
          <p:cNvPr id="5" name="Text 1"/>
          <p:cNvSpPr/>
          <p:nvPr/>
        </p:nvSpPr>
        <p:spPr>
          <a:xfrm>
            <a:off x="7484507" y="1675328"/>
            <a:ext cx="2497812" cy="312182"/>
          </a:xfrm>
          <a:prstGeom prst="rect">
            <a:avLst/>
          </a:prstGeom>
          <a:noFill/>
          <a:ln/>
        </p:spPr>
        <p:txBody>
          <a:bodyPr wrap="none" lIns="0" tIns="0" rIns="0" bIns="0" rtlCol="0" anchor="t"/>
          <a:lstStyle/>
          <a:p>
            <a:pPr marL="0" indent="0" algn="l">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Problem Tanımı</a:t>
            </a:r>
            <a:endParaRPr lang="en-US" sz="1950" dirty="0"/>
          </a:p>
        </p:txBody>
      </p:sp>
      <p:sp>
        <p:nvSpPr>
          <p:cNvPr id="6" name="Text 2"/>
          <p:cNvSpPr/>
          <p:nvPr/>
        </p:nvSpPr>
        <p:spPr>
          <a:xfrm>
            <a:off x="7484507" y="2107406"/>
            <a:ext cx="6446520" cy="958691"/>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Çoklu Satıcı Problemi (TSP) olarak modellenen lojistik ağ, her noktanın yalnızca bir kez ziyaret edilmesi ve başlangıç noktasına dönülmesi kısıtlarını içerir.</a:t>
            </a:r>
            <a:endParaRPr lang="en-US" sz="1550" dirty="0"/>
          </a:p>
        </p:txBody>
      </p:sp>
      <p:pic>
        <p:nvPicPr>
          <p:cNvPr id="7" name="Image 2" descr="preencoded.png"/>
          <p:cNvPicPr>
            <a:picLocks noChangeAspect="1"/>
          </p:cNvPicPr>
          <p:nvPr/>
        </p:nvPicPr>
        <p:blipFill>
          <a:blip r:embed="rId5"/>
          <a:stretch>
            <a:fillRect/>
          </a:stretch>
        </p:blipFill>
        <p:spPr>
          <a:xfrm>
            <a:off x="6185773" y="3265884"/>
            <a:ext cx="999053" cy="1470779"/>
          </a:xfrm>
          <a:prstGeom prst="rect">
            <a:avLst/>
          </a:prstGeom>
        </p:spPr>
      </p:pic>
      <p:sp>
        <p:nvSpPr>
          <p:cNvPr id="8" name="Text 3"/>
          <p:cNvSpPr/>
          <p:nvPr/>
        </p:nvSpPr>
        <p:spPr>
          <a:xfrm>
            <a:off x="7484507" y="3465671"/>
            <a:ext cx="2497812" cy="312182"/>
          </a:xfrm>
          <a:prstGeom prst="rect">
            <a:avLst/>
          </a:prstGeom>
          <a:noFill/>
          <a:ln/>
        </p:spPr>
        <p:txBody>
          <a:bodyPr wrap="none" lIns="0" tIns="0" rIns="0" bIns="0" rtlCol="0" anchor="t"/>
          <a:lstStyle/>
          <a:p>
            <a:pPr marL="0" indent="0" algn="l">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Hibrid Yaklaşım</a:t>
            </a:r>
            <a:endParaRPr lang="en-US" sz="1950" dirty="0"/>
          </a:p>
        </p:txBody>
      </p:sp>
      <p:sp>
        <p:nvSpPr>
          <p:cNvPr id="9" name="Text 4"/>
          <p:cNvSpPr/>
          <p:nvPr/>
        </p:nvSpPr>
        <p:spPr>
          <a:xfrm>
            <a:off x="7484507" y="3785234"/>
            <a:ext cx="6446520" cy="639127"/>
          </a:xfrm>
          <a:prstGeom prst="rect">
            <a:avLst/>
          </a:prstGeom>
          <a:noFill/>
          <a:ln/>
        </p:spPr>
        <p:txBody>
          <a:bodyPr wrap="square" lIns="0" tIns="0" rIns="0" bIns="0" rtlCol="0" anchor="t"/>
          <a:lstStyle/>
          <a:p>
            <a:pPr marL="0" indent="0" algn="l">
              <a:lnSpc>
                <a:spcPts val="2500"/>
              </a:lnSpc>
              <a:buNone/>
            </a:pPr>
            <a:r>
              <a:rPr lang="tr-TR" sz="1600" dirty="0"/>
              <a:t>Bu rota, her adımda en kısa mesafedeki noktayı seçerek kaba bir çözüm sağlar. Ardından bu çözüm, </a:t>
            </a:r>
            <a:r>
              <a:rPr lang="tr-TR" sz="1600" b="1" dirty="0"/>
              <a:t>2-Opt Yerel Optimizasyon</a:t>
            </a:r>
            <a:r>
              <a:rPr lang="tr-TR" sz="1600" dirty="0"/>
              <a:t> tekniğiyle geliştirilmiştir.</a:t>
            </a:r>
            <a:endParaRPr lang="en-US" sz="1550" dirty="0"/>
          </a:p>
        </p:txBody>
      </p:sp>
      <p:pic>
        <p:nvPicPr>
          <p:cNvPr id="10" name="Image 3" descr="preencoded.png"/>
          <p:cNvPicPr>
            <a:picLocks noChangeAspect="1"/>
          </p:cNvPicPr>
          <p:nvPr/>
        </p:nvPicPr>
        <p:blipFill>
          <a:blip r:embed="rId6"/>
          <a:stretch>
            <a:fillRect/>
          </a:stretch>
        </p:blipFill>
        <p:spPr>
          <a:xfrm>
            <a:off x="6185773" y="4736663"/>
            <a:ext cx="999053" cy="1470779"/>
          </a:xfrm>
          <a:prstGeom prst="rect">
            <a:avLst/>
          </a:prstGeom>
        </p:spPr>
      </p:pic>
      <p:sp>
        <p:nvSpPr>
          <p:cNvPr id="11" name="Text 5"/>
          <p:cNvSpPr/>
          <p:nvPr/>
        </p:nvSpPr>
        <p:spPr>
          <a:xfrm>
            <a:off x="7484507" y="4936450"/>
            <a:ext cx="2497812" cy="312182"/>
          </a:xfrm>
          <a:prstGeom prst="rect">
            <a:avLst/>
          </a:prstGeom>
          <a:noFill/>
          <a:ln/>
        </p:spPr>
        <p:txBody>
          <a:bodyPr wrap="none" lIns="0" tIns="0" rIns="0" bIns="0" rtlCol="0" anchor="t"/>
          <a:lstStyle/>
          <a:p>
            <a:pPr marL="0" indent="0" algn="l">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Yerel Optimizasyon</a:t>
            </a:r>
            <a:endParaRPr lang="en-US" sz="1950" dirty="0"/>
          </a:p>
        </p:txBody>
      </p:sp>
      <p:sp>
        <p:nvSpPr>
          <p:cNvPr id="12" name="Text 6"/>
          <p:cNvSpPr/>
          <p:nvPr/>
        </p:nvSpPr>
        <p:spPr>
          <a:xfrm>
            <a:off x="7484507" y="5368528"/>
            <a:ext cx="6446520" cy="639127"/>
          </a:xfrm>
          <a:prstGeom prst="rect">
            <a:avLst/>
          </a:prstGeom>
          <a:noFill/>
          <a:ln/>
        </p:spPr>
        <p:txBody>
          <a:bodyPr wrap="square" lIns="0" tIns="0" rIns="0" bIns="0" rtlCol="0" anchor="t"/>
          <a:lstStyle/>
          <a:p>
            <a:pPr marL="0" indent="0" algn="l">
              <a:lnSpc>
                <a:spcPts val="2500"/>
              </a:lnSpc>
              <a:buNone/>
            </a:pPr>
            <a:r>
              <a:rPr lang="tr-TR" sz="1600" dirty="0"/>
              <a:t>2-opt yöntemi, tur üzerindeki iki kenarı değiştirerek daha kısa bir tur elde etmeyi amaçlayan basit ve etkili bir yerel arama algoritmasıdır.</a:t>
            </a:r>
            <a:endParaRPr lang="en-US" sz="1550" dirty="0"/>
          </a:p>
        </p:txBody>
      </p:sp>
      <p:pic>
        <p:nvPicPr>
          <p:cNvPr id="13" name="Image 4" descr="preencoded.png"/>
          <p:cNvPicPr>
            <a:picLocks noChangeAspect="1"/>
          </p:cNvPicPr>
          <p:nvPr/>
        </p:nvPicPr>
        <p:blipFill>
          <a:blip r:embed="rId7"/>
          <a:stretch>
            <a:fillRect/>
          </a:stretch>
        </p:blipFill>
        <p:spPr>
          <a:xfrm>
            <a:off x="6185773" y="6207443"/>
            <a:ext cx="999053" cy="1470779"/>
          </a:xfrm>
          <a:prstGeom prst="rect">
            <a:avLst/>
          </a:prstGeom>
        </p:spPr>
      </p:pic>
      <p:sp>
        <p:nvSpPr>
          <p:cNvPr id="14" name="Text 7"/>
          <p:cNvSpPr/>
          <p:nvPr/>
        </p:nvSpPr>
        <p:spPr>
          <a:xfrm>
            <a:off x="7484507" y="6407229"/>
            <a:ext cx="2497812" cy="312182"/>
          </a:xfrm>
          <a:prstGeom prst="rect">
            <a:avLst/>
          </a:prstGeom>
          <a:noFill/>
          <a:ln/>
        </p:spPr>
        <p:txBody>
          <a:bodyPr wrap="none" lIns="0" tIns="0" rIns="0" bIns="0" rtlCol="0" anchor="t"/>
          <a:lstStyle/>
          <a:p>
            <a:pPr marL="0" indent="0" algn="l">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Rota Oluşturma</a:t>
            </a:r>
            <a:endParaRPr lang="en-US" sz="1950" dirty="0"/>
          </a:p>
        </p:txBody>
      </p:sp>
      <p:sp>
        <p:nvSpPr>
          <p:cNvPr id="15" name="Text 8"/>
          <p:cNvSpPr/>
          <p:nvPr/>
        </p:nvSpPr>
        <p:spPr>
          <a:xfrm>
            <a:off x="7484507" y="6839307"/>
            <a:ext cx="6446520" cy="639127"/>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Optimizasyon sonucunda her teslimat noktasını en verimli şekilde ziyaret eden nihai rota elde edilmiştir.</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51109"/>
            <a:ext cx="9224724" cy="708779"/>
          </a:xfrm>
          <a:prstGeom prst="rect">
            <a:avLst/>
          </a:prstGeom>
          <a:noFill/>
          <a:ln/>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Karınca Kolonisi Algoritması (ACO)</a:t>
            </a:r>
            <a:endParaRPr lang="en-US" sz="4450" dirty="0"/>
          </a:p>
        </p:txBody>
      </p:sp>
      <p:sp>
        <p:nvSpPr>
          <p:cNvPr id="3" name="Text 1"/>
          <p:cNvSpPr/>
          <p:nvPr/>
        </p:nvSpPr>
        <p:spPr>
          <a:xfrm>
            <a:off x="1857256" y="2680097"/>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Feromon İzi Bırakma</a:t>
            </a:r>
            <a:endParaRPr lang="en-US" sz="2200" dirty="0"/>
          </a:p>
        </p:txBody>
      </p:sp>
      <p:sp>
        <p:nvSpPr>
          <p:cNvPr id="4" name="Text 2"/>
          <p:cNvSpPr/>
          <p:nvPr/>
        </p:nvSpPr>
        <p:spPr>
          <a:xfrm>
            <a:off x="793790" y="3170515"/>
            <a:ext cx="3898702" cy="1088708"/>
          </a:xfrm>
          <a:prstGeom prst="rect">
            <a:avLst/>
          </a:prstGeom>
          <a:noFill/>
          <a:ln/>
        </p:spPr>
        <p:txBody>
          <a:bodyPr wrap="square" lIns="0" tIns="0" rIns="0" bIns="0" rtlCol="0" anchor="t"/>
          <a:lstStyle/>
          <a:p>
            <a:pPr marL="0" indent="0" algn="r">
              <a:lnSpc>
                <a:spcPts val="2850"/>
              </a:lnSpc>
              <a:buNone/>
            </a:pPr>
            <a:r>
              <a:rPr lang="en-US" sz="1750" dirty="0">
                <a:solidFill>
                  <a:srgbClr val="2A2742"/>
                </a:solidFill>
                <a:latin typeface="Arimo" pitchFamily="34" charset="0"/>
                <a:ea typeface="Arimo" pitchFamily="34" charset="-122"/>
                <a:cs typeface="Arimo" pitchFamily="34" charset="-120"/>
              </a:rPr>
              <a:t>Karıncalar rotalar üzerinde feromon izleri bırakarak diğer karıncaların bu izleri takip etmesini sağlar.</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pic>
        <p:nvPicPr>
          <p:cNvPr id="6" name="Image 1" descr="preencoded.png"/>
          <p:cNvPicPr>
            <a:picLocks noChangeAspect="1"/>
          </p:cNvPicPr>
          <p:nvPr/>
        </p:nvPicPr>
        <p:blipFill>
          <a:blip r:embed="rId4"/>
          <a:stretch>
            <a:fillRect/>
          </a:stretch>
        </p:blipFill>
        <p:spPr>
          <a:xfrm>
            <a:off x="6226731" y="3176588"/>
            <a:ext cx="339328" cy="424220"/>
          </a:xfrm>
          <a:prstGeom prst="rect">
            <a:avLst/>
          </a:prstGeom>
        </p:spPr>
      </p:pic>
      <p:sp>
        <p:nvSpPr>
          <p:cNvPr id="7" name="Text 3"/>
          <p:cNvSpPr/>
          <p:nvPr/>
        </p:nvSpPr>
        <p:spPr>
          <a:xfrm>
            <a:off x="9937790" y="268009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Rota Seçimi</a:t>
            </a:r>
            <a:endParaRPr lang="en-US" sz="2200" dirty="0"/>
          </a:p>
        </p:txBody>
      </p:sp>
      <p:sp>
        <p:nvSpPr>
          <p:cNvPr id="8" name="Text 4"/>
          <p:cNvSpPr/>
          <p:nvPr/>
        </p:nvSpPr>
        <p:spPr>
          <a:xfrm>
            <a:off x="9937790" y="3170515"/>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Karıncalar, feromon yoğunluğu ve mesafe bilgisine dayalı olasılıksal bir yaklaşımla bir sonraki noktayı seçer.</a:t>
            </a:r>
            <a:endParaRPr lang="en-US" sz="1750" dirty="0"/>
          </a:p>
        </p:txBody>
      </p:sp>
      <p:pic>
        <p:nvPicPr>
          <p:cNvPr id="9" name="Image 2" descr="preencoded.png"/>
          <p:cNvPicPr>
            <a:picLocks noChangeAspect="1"/>
          </p:cNvPicPr>
          <p:nvPr/>
        </p:nvPicPr>
        <p:blipFill>
          <a:blip r:embed="rId5"/>
          <a:stretch>
            <a:fillRect/>
          </a:stretch>
        </p:blipFill>
        <p:spPr>
          <a:xfrm>
            <a:off x="5032653" y="2413516"/>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8452604" y="3565088"/>
            <a:ext cx="339328" cy="424220"/>
          </a:xfrm>
          <a:prstGeom prst="rect">
            <a:avLst/>
          </a:prstGeom>
        </p:spPr>
      </p:pic>
      <p:sp>
        <p:nvSpPr>
          <p:cNvPr id="11" name="Text 5"/>
          <p:cNvSpPr/>
          <p:nvPr/>
        </p:nvSpPr>
        <p:spPr>
          <a:xfrm>
            <a:off x="9937790" y="513266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Feromon Güncelleme</a:t>
            </a:r>
            <a:endParaRPr lang="en-US" sz="2200" dirty="0"/>
          </a:p>
        </p:txBody>
      </p:sp>
      <p:sp>
        <p:nvSpPr>
          <p:cNvPr id="12" name="Text 6"/>
          <p:cNvSpPr/>
          <p:nvPr/>
        </p:nvSpPr>
        <p:spPr>
          <a:xfrm>
            <a:off x="9937790" y="5623084"/>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Her iterasyonda feromon izleri buharlaşır ve yeni rotalar üzerine feromon eklenir.</a:t>
            </a:r>
            <a:endParaRPr lang="en-US" sz="1750" dirty="0"/>
          </a:p>
        </p:txBody>
      </p:sp>
      <p:pic>
        <p:nvPicPr>
          <p:cNvPr id="13" name="Image 4" descr="preencoded.png"/>
          <p:cNvPicPr>
            <a:picLocks noChangeAspect="1"/>
          </p:cNvPicPr>
          <p:nvPr/>
        </p:nvPicPr>
        <p:blipFill>
          <a:blip r:embed="rId7"/>
          <a:stretch>
            <a:fillRect/>
          </a:stretch>
        </p:blipFill>
        <p:spPr>
          <a:xfrm>
            <a:off x="5032653" y="2413516"/>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8064103" y="5790962"/>
            <a:ext cx="339328" cy="424220"/>
          </a:xfrm>
          <a:prstGeom prst="rect">
            <a:avLst/>
          </a:prstGeom>
        </p:spPr>
      </p:pic>
      <p:sp>
        <p:nvSpPr>
          <p:cNvPr id="15" name="Text 7"/>
          <p:cNvSpPr/>
          <p:nvPr/>
        </p:nvSpPr>
        <p:spPr>
          <a:xfrm>
            <a:off x="1857256" y="5132665"/>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Çözüm Oluşturma</a:t>
            </a:r>
            <a:endParaRPr lang="en-US" sz="2200" dirty="0"/>
          </a:p>
        </p:txBody>
      </p:sp>
      <p:sp>
        <p:nvSpPr>
          <p:cNvPr id="16" name="Text 8"/>
          <p:cNvSpPr/>
          <p:nvPr/>
        </p:nvSpPr>
        <p:spPr>
          <a:xfrm>
            <a:off x="793790" y="5623084"/>
            <a:ext cx="3898702" cy="1088708"/>
          </a:xfrm>
          <a:prstGeom prst="rect">
            <a:avLst/>
          </a:prstGeom>
          <a:noFill/>
          <a:ln/>
        </p:spPr>
        <p:txBody>
          <a:bodyPr wrap="square" lIns="0" tIns="0" rIns="0" bIns="0" rtlCol="0" anchor="t"/>
          <a:lstStyle/>
          <a:p>
            <a:pPr marL="0" indent="0" algn="r">
              <a:lnSpc>
                <a:spcPts val="2850"/>
              </a:lnSpc>
              <a:buNone/>
            </a:pPr>
            <a:r>
              <a:rPr lang="en-US" sz="1750" dirty="0">
                <a:solidFill>
                  <a:srgbClr val="2A2742"/>
                </a:solidFill>
                <a:latin typeface="Arimo" pitchFamily="34" charset="0"/>
                <a:ea typeface="Arimo" pitchFamily="34" charset="-122"/>
                <a:cs typeface="Arimo" pitchFamily="34" charset="-120"/>
              </a:rPr>
              <a:t>Belirli bir iterasyon sayısı sonunda, en yüksek feromon yoğunluğuna sahip yollar optimum rotayı oluşturur.</a:t>
            </a:r>
            <a:endParaRPr lang="en-US" sz="1750" dirty="0"/>
          </a:p>
        </p:txBody>
      </p:sp>
      <p:pic>
        <p:nvPicPr>
          <p:cNvPr id="17" name="Image 6" descr="preencoded.png"/>
          <p:cNvPicPr>
            <a:picLocks noChangeAspect="1"/>
          </p:cNvPicPr>
          <p:nvPr/>
        </p:nvPicPr>
        <p:blipFill>
          <a:blip r:embed="rId9"/>
          <a:stretch>
            <a:fillRect/>
          </a:stretch>
        </p:blipFill>
        <p:spPr>
          <a:xfrm>
            <a:off x="5032653" y="2413516"/>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5838230" y="5402461"/>
            <a:ext cx="339328" cy="4242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12802" y="251575"/>
            <a:ext cx="4747498" cy="457795"/>
          </a:xfrm>
          <a:prstGeom prst="rect">
            <a:avLst/>
          </a:prstGeom>
          <a:noFill/>
          <a:ln/>
        </p:spPr>
        <p:txBody>
          <a:bodyPr wrap="none" lIns="0" tIns="0" rIns="0" bIns="0" rtlCol="0" anchor="t"/>
          <a:lstStyle/>
          <a:p>
            <a:pPr marL="0" indent="0" algn="l">
              <a:lnSpc>
                <a:spcPts val="3600"/>
              </a:lnSpc>
              <a:buNone/>
            </a:pPr>
            <a:r>
              <a:rPr lang="tr-TR" sz="2850" b="1" dirty="0">
                <a:solidFill>
                  <a:srgbClr val="231971"/>
                </a:solidFill>
                <a:latin typeface="Outfit Extra Bold" pitchFamily="34" charset="0"/>
                <a:ea typeface="Outfit Extra Bold" pitchFamily="34" charset="-122"/>
                <a:cs typeface="Outfit Extra Bold" pitchFamily="34" charset="-120"/>
              </a:rPr>
              <a:t>Mesafe</a:t>
            </a:r>
            <a:r>
              <a:rPr lang="en-US" sz="2850" b="1" dirty="0">
                <a:solidFill>
                  <a:srgbClr val="231971"/>
                </a:solidFill>
                <a:latin typeface="Outfit Extra Bold" pitchFamily="34" charset="0"/>
                <a:ea typeface="Outfit Extra Bold" pitchFamily="34" charset="-122"/>
                <a:cs typeface="Outfit Extra Bold" pitchFamily="34" charset="-120"/>
              </a:rPr>
              <a:t> Karşılaştırması</a:t>
            </a:r>
            <a:endParaRPr lang="en-US" sz="2850" dirty="0"/>
          </a:p>
        </p:txBody>
      </p:sp>
      <p:pic>
        <p:nvPicPr>
          <p:cNvPr id="3" name="Image 0" descr="preencoded.png"/>
          <p:cNvPicPr>
            <a:picLocks noChangeAspect="1"/>
          </p:cNvPicPr>
          <p:nvPr/>
        </p:nvPicPr>
        <p:blipFill>
          <a:blip r:embed="rId3"/>
          <a:stretch>
            <a:fillRect/>
          </a:stretch>
        </p:blipFill>
        <p:spPr>
          <a:xfrm>
            <a:off x="1093827" y="895346"/>
            <a:ext cx="11498223" cy="6438907"/>
          </a:xfrm>
          <a:prstGeom prst="rect">
            <a:avLst/>
          </a:prstGeom>
        </p:spPr>
      </p:pic>
      <p:sp>
        <p:nvSpPr>
          <p:cNvPr id="4" name="Text 1"/>
          <p:cNvSpPr/>
          <p:nvPr/>
        </p:nvSpPr>
        <p:spPr>
          <a:xfrm>
            <a:off x="779502" y="7546297"/>
            <a:ext cx="13604796" cy="468868"/>
          </a:xfrm>
          <a:prstGeom prst="rect">
            <a:avLst/>
          </a:prstGeom>
          <a:noFill/>
          <a:ln/>
        </p:spPr>
        <p:txBody>
          <a:bodyPr wrap="square" lIns="0" tIns="0" rIns="0" bIns="0" rtlCol="0" anchor="t"/>
          <a:lstStyle/>
          <a:p>
            <a:pPr marL="0" indent="0" algn="l">
              <a:lnSpc>
                <a:spcPts val="1800"/>
              </a:lnSpc>
              <a:buNone/>
            </a:pPr>
            <a:r>
              <a:rPr lang="en-US" sz="1150" dirty="0">
                <a:solidFill>
                  <a:srgbClr val="2A2742"/>
                </a:solidFill>
                <a:latin typeface="Arimo" pitchFamily="34" charset="0"/>
                <a:ea typeface="Arimo" pitchFamily="34" charset="-122"/>
                <a:cs typeface="Arimo" pitchFamily="34" charset="-120"/>
              </a:rPr>
              <a:t>Geliştirilen TSP tabanlı hibrid yöntem, klasik ACO algoritmasına kıyasla önemli bir performans avantajı sağlamıştır. Hibrid yöntem sonucunda 15.329.314 metrelik toplam mesafe elde edilirken, klasik ACO algoritması ortalama 19.000.000 metrelik bir mesafe sunmuştur. Bu sonuç, önerilen yöntemin yaklaşık %19'luk bir iyileştirme sağladığını göstermektedir.</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6969" y="767001"/>
            <a:ext cx="5289709" cy="661154"/>
          </a:xfrm>
          <a:prstGeom prst="rect">
            <a:avLst/>
          </a:prstGeom>
          <a:noFill/>
          <a:ln/>
        </p:spPr>
        <p:txBody>
          <a:bodyPr wrap="none" lIns="0" tIns="0" rIns="0" bIns="0" rtlCol="0" anchor="t"/>
          <a:lstStyle/>
          <a:p>
            <a:pPr marL="0" indent="0" algn="l">
              <a:lnSpc>
                <a:spcPts val="5200"/>
              </a:lnSpc>
              <a:buNone/>
            </a:pPr>
            <a:r>
              <a:rPr lang="en-US" sz="4150" b="1" dirty="0">
                <a:solidFill>
                  <a:srgbClr val="231971"/>
                </a:solidFill>
                <a:latin typeface="Outfit Extra Bold" pitchFamily="34" charset="0"/>
                <a:ea typeface="Outfit Extra Bold" pitchFamily="34" charset="-122"/>
                <a:cs typeface="Outfit Extra Bold" pitchFamily="34" charset="-120"/>
              </a:rPr>
              <a:t>İyileştirme Oranı</a:t>
            </a:r>
            <a:endParaRPr lang="en-US" sz="4150" dirty="0"/>
          </a:p>
        </p:txBody>
      </p:sp>
      <p:sp>
        <p:nvSpPr>
          <p:cNvPr id="4" name="Text 1"/>
          <p:cNvSpPr/>
          <p:nvPr/>
        </p:nvSpPr>
        <p:spPr>
          <a:xfrm>
            <a:off x="6226969" y="1851184"/>
            <a:ext cx="3672721" cy="698183"/>
          </a:xfrm>
          <a:prstGeom prst="rect">
            <a:avLst/>
          </a:prstGeom>
          <a:noFill/>
          <a:ln/>
        </p:spPr>
        <p:txBody>
          <a:bodyPr wrap="none" lIns="0" tIns="0" rIns="0" bIns="0" rtlCol="0" anchor="t"/>
          <a:lstStyle/>
          <a:p>
            <a:pPr marL="0" indent="0" algn="ctr">
              <a:lnSpc>
                <a:spcPts val="5450"/>
              </a:lnSpc>
              <a:buNone/>
            </a:pPr>
            <a:r>
              <a:rPr lang="en-US" sz="5450" b="1" dirty="0">
                <a:solidFill>
                  <a:srgbClr val="2A2742"/>
                </a:solidFill>
                <a:latin typeface="Outfit Extra Bold" pitchFamily="34" charset="0"/>
                <a:ea typeface="Outfit Extra Bold" pitchFamily="34" charset="-122"/>
                <a:cs typeface="Outfit Extra Bold" pitchFamily="34" charset="-120"/>
              </a:rPr>
              <a:t>19%</a:t>
            </a:r>
            <a:endParaRPr lang="en-US" sz="5450" dirty="0"/>
          </a:p>
        </p:txBody>
      </p:sp>
      <p:sp>
        <p:nvSpPr>
          <p:cNvPr id="5" name="Text 2"/>
          <p:cNvSpPr/>
          <p:nvPr/>
        </p:nvSpPr>
        <p:spPr>
          <a:xfrm>
            <a:off x="6740843" y="2813685"/>
            <a:ext cx="2644854" cy="330517"/>
          </a:xfrm>
          <a:prstGeom prst="rect">
            <a:avLst/>
          </a:prstGeom>
          <a:noFill/>
          <a:ln/>
        </p:spPr>
        <p:txBody>
          <a:bodyPr wrap="none" lIns="0" tIns="0" rIns="0" bIns="0" rtlCol="0" anchor="t"/>
          <a:lstStyle/>
          <a:p>
            <a:pPr marL="0" indent="0" algn="ctr">
              <a:lnSpc>
                <a:spcPts val="2600"/>
              </a:lnSpc>
              <a:buNone/>
            </a:pPr>
            <a:r>
              <a:rPr lang="en-US" sz="2050" b="1" dirty="0">
                <a:solidFill>
                  <a:srgbClr val="2A2742"/>
                </a:solidFill>
                <a:latin typeface="Outfit Extra Bold" pitchFamily="34" charset="0"/>
                <a:ea typeface="Outfit Extra Bold" pitchFamily="34" charset="-122"/>
                <a:cs typeface="Outfit Extra Bold" pitchFamily="34" charset="-120"/>
              </a:rPr>
              <a:t>Mesafe İyileştirmesi</a:t>
            </a:r>
            <a:endParaRPr lang="en-US" sz="2050" dirty="0"/>
          </a:p>
        </p:txBody>
      </p:sp>
      <p:sp>
        <p:nvSpPr>
          <p:cNvPr id="6" name="Text 3"/>
          <p:cNvSpPr/>
          <p:nvPr/>
        </p:nvSpPr>
        <p:spPr>
          <a:xfrm>
            <a:off x="6226969" y="3271123"/>
            <a:ext cx="3672721" cy="1015484"/>
          </a:xfrm>
          <a:prstGeom prst="rect">
            <a:avLst/>
          </a:prstGeom>
          <a:noFill/>
          <a:ln/>
        </p:spPr>
        <p:txBody>
          <a:bodyPr wrap="square" lIns="0" tIns="0" rIns="0" bIns="0" rtlCol="0" anchor="t"/>
          <a:lstStyle/>
          <a:p>
            <a:pPr marL="0" indent="0" algn="ctr">
              <a:lnSpc>
                <a:spcPts val="2650"/>
              </a:lnSpc>
              <a:buNone/>
            </a:pPr>
            <a:r>
              <a:rPr lang="en-US" sz="1650" dirty="0">
                <a:solidFill>
                  <a:srgbClr val="2A2742"/>
                </a:solidFill>
                <a:latin typeface="Arimo" pitchFamily="34" charset="0"/>
                <a:ea typeface="Arimo" pitchFamily="34" charset="-122"/>
                <a:cs typeface="Arimo" pitchFamily="34" charset="-120"/>
              </a:rPr>
              <a:t>TSP tabanlı hibrid yöntem, klasik ACO algoritmasına göre toplam mesafede %19'luk bir azalma sağlamıştır.</a:t>
            </a:r>
            <a:endParaRPr lang="en-US" sz="1650" dirty="0"/>
          </a:p>
        </p:txBody>
      </p:sp>
      <p:sp>
        <p:nvSpPr>
          <p:cNvPr id="7" name="Text 4"/>
          <p:cNvSpPr/>
          <p:nvPr/>
        </p:nvSpPr>
        <p:spPr>
          <a:xfrm>
            <a:off x="10216991" y="1851184"/>
            <a:ext cx="3672840" cy="698183"/>
          </a:xfrm>
          <a:prstGeom prst="rect">
            <a:avLst/>
          </a:prstGeom>
          <a:noFill/>
          <a:ln/>
        </p:spPr>
        <p:txBody>
          <a:bodyPr wrap="none" lIns="0" tIns="0" rIns="0" bIns="0" rtlCol="0" anchor="t"/>
          <a:lstStyle/>
          <a:p>
            <a:pPr marL="0" indent="0" algn="ctr">
              <a:lnSpc>
                <a:spcPts val="5450"/>
              </a:lnSpc>
              <a:buNone/>
            </a:pPr>
            <a:r>
              <a:rPr lang="en-US" sz="5450" b="1" dirty="0">
                <a:solidFill>
                  <a:srgbClr val="2A2742"/>
                </a:solidFill>
                <a:latin typeface="Outfit Extra Bold" pitchFamily="34" charset="0"/>
                <a:ea typeface="Outfit Extra Bold" pitchFamily="34" charset="-122"/>
                <a:cs typeface="Outfit Extra Bold" pitchFamily="34" charset="-120"/>
              </a:rPr>
              <a:t>3.67M</a:t>
            </a:r>
            <a:endParaRPr lang="en-US" sz="5450" dirty="0"/>
          </a:p>
        </p:txBody>
      </p:sp>
      <p:sp>
        <p:nvSpPr>
          <p:cNvPr id="8" name="Text 5"/>
          <p:cNvSpPr/>
          <p:nvPr/>
        </p:nvSpPr>
        <p:spPr>
          <a:xfrm>
            <a:off x="10730984" y="2813685"/>
            <a:ext cx="2644854" cy="330517"/>
          </a:xfrm>
          <a:prstGeom prst="rect">
            <a:avLst/>
          </a:prstGeom>
          <a:noFill/>
          <a:ln/>
        </p:spPr>
        <p:txBody>
          <a:bodyPr wrap="none" lIns="0" tIns="0" rIns="0" bIns="0" rtlCol="0" anchor="t"/>
          <a:lstStyle/>
          <a:p>
            <a:pPr marL="0" indent="0" algn="ctr">
              <a:lnSpc>
                <a:spcPts val="2600"/>
              </a:lnSpc>
              <a:buNone/>
            </a:pPr>
            <a:r>
              <a:rPr lang="en-US" sz="2050" b="1" dirty="0">
                <a:solidFill>
                  <a:srgbClr val="2A2742"/>
                </a:solidFill>
                <a:latin typeface="Outfit Extra Bold" pitchFamily="34" charset="0"/>
                <a:ea typeface="Outfit Extra Bold" pitchFamily="34" charset="-122"/>
                <a:cs typeface="Outfit Extra Bold" pitchFamily="34" charset="-120"/>
              </a:rPr>
              <a:t>Metre Tasarrufu</a:t>
            </a:r>
            <a:endParaRPr lang="en-US" sz="2050" dirty="0"/>
          </a:p>
        </p:txBody>
      </p:sp>
      <p:sp>
        <p:nvSpPr>
          <p:cNvPr id="9" name="Text 6"/>
          <p:cNvSpPr/>
          <p:nvPr/>
        </p:nvSpPr>
        <p:spPr>
          <a:xfrm>
            <a:off x="10216991" y="3271123"/>
            <a:ext cx="3672840" cy="1015484"/>
          </a:xfrm>
          <a:prstGeom prst="rect">
            <a:avLst/>
          </a:prstGeom>
          <a:noFill/>
          <a:ln/>
        </p:spPr>
        <p:txBody>
          <a:bodyPr wrap="square" lIns="0" tIns="0" rIns="0" bIns="0" rtlCol="0" anchor="t"/>
          <a:lstStyle/>
          <a:p>
            <a:pPr marL="0" indent="0" algn="ctr">
              <a:lnSpc>
                <a:spcPts val="2650"/>
              </a:lnSpc>
              <a:buNone/>
            </a:pPr>
            <a:r>
              <a:rPr lang="en-US" sz="1650" dirty="0">
                <a:solidFill>
                  <a:srgbClr val="2A2742"/>
                </a:solidFill>
                <a:latin typeface="Arimo" pitchFamily="34" charset="0"/>
                <a:ea typeface="Arimo" pitchFamily="34" charset="-122"/>
                <a:cs typeface="Arimo" pitchFamily="34" charset="-120"/>
              </a:rPr>
              <a:t>Önerilen yöntem sayesinde yaklaşık 3.67 milyon metrelik bir mesafe tasarrufu elde edilmiştir.</a:t>
            </a:r>
            <a:endParaRPr lang="en-US" sz="1650" dirty="0"/>
          </a:p>
        </p:txBody>
      </p:sp>
      <p:sp>
        <p:nvSpPr>
          <p:cNvPr id="10" name="Text 7"/>
          <p:cNvSpPr/>
          <p:nvPr/>
        </p:nvSpPr>
        <p:spPr>
          <a:xfrm>
            <a:off x="8221980" y="5027057"/>
            <a:ext cx="3672721" cy="698183"/>
          </a:xfrm>
          <a:prstGeom prst="rect">
            <a:avLst/>
          </a:prstGeom>
          <a:noFill/>
          <a:ln/>
        </p:spPr>
        <p:txBody>
          <a:bodyPr wrap="none" lIns="0" tIns="0" rIns="0" bIns="0" rtlCol="0" anchor="t"/>
          <a:lstStyle/>
          <a:p>
            <a:pPr marL="0" indent="0" algn="ctr">
              <a:lnSpc>
                <a:spcPts val="5450"/>
              </a:lnSpc>
              <a:buNone/>
            </a:pPr>
            <a:r>
              <a:rPr lang="en-US" sz="5450" b="1" dirty="0">
                <a:solidFill>
                  <a:srgbClr val="2A2742"/>
                </a:solidFill>
                <a:latin typeface="Outfit Extra Bold" pitchFamily="34" charset="0"/>
                <a:ea typeface="Outfit Extra Bold" pitchFamily="34" charset="-122"/>
                <a:cs typeface="Outfit Extra Bold" pitchFamily="34" charset="-120"/>
              </a:rPr>
              <a:t>2</a:t>
            </a:r>
            <a:endParaRPr lang="en-US" sz="5450" dirty="0"/>
          </a:p>
        </p:txBody>
      </p:sp>
      <p:sp>
        <p:nvSpPr>
          <p:cNvPr id="11" name="Text 8"/>
          <p:cNvSpPr/>
          <p:nvPr/>
        </p:nvSpPr>
        <p:spPr>
          <a:xfrm>
            <a:off x="8485703" y="5989558"/>
            <a:ext cx="3145274" cy="330517"/>
          </a:xfrm>
          <a:prstGeom prst="rect">
            <a:avLst/>
          </a:prstGeom>
          <a:noFill/>
          <a:ln/>
        </p:spPr>
        <p:txBody>
          <a:bodyPr wrap="none" lIns="0" tIns="0" rIns="0" bIns="0" rtlCol="0" anchor="t"/>
          <a:lstStyle/>
          <a:p>
            <a:pPr marL="0" indent="0" algn="ctr">
              <a:lnSpc>
                <a:spcPts val="2600"/>
              </a:lnSpc>
              <a:buNone/>
            </a:pPr>
            <a:r>
              <a:rPr lang="en-US" sz="2050" b="1" dirty="0">
                <a:solidFill>
                  <a:srgbClr val="2A2742"/>
                </a:solidFill>
                <a:latin typeface="Outfit Extra Bold" pitchFamily="34" charset="0"/>
                <a:ea typeface="Outfit Extra Bold" pitchFamily="34" charset="-122"/>
                <a:cs typeface="Outfit Extra Bold" pitchFamily="34" charset="-120"/>
              </a:rPr>
              <a:t>Algoritma Kombinasyonu</a:t>
            </a:r>
            <a:endParaRPr lang="en-US" sz="2050" dirty="0"/>
          </a:p>
        </p:txBody>
      </p:sp>
      <p:sp>
        <p:nvSpPr>
          <p:cNvPr id="12" name="Text 9"/>
          <p:cNvSpPr/>
          <p:nvPr/>
        </p:nvSpPr>
        <p:spPr>
          <a:xfrm>
            <a:off x="8221980" y="6446996"/>
            <a:ext cx="3672721" cy="1015484"/>
          </a:xfrm>
          <a:prstGeom prst="rect">
            <a:avLst/>
          </a:prstGeom>
          <a:noFill/>
          <a:ln/>
        </p:spPr>
        <p:txBody>
          <a:bodyPr wrap="square" lIns="0" tIns="0" rIns="0" bIns="0" rtlCol="0" anchor="t"/>
          <a:lstStyle/>
          <a:p>
            <a:pPr marL="0" indent="0" algn="ctr">
              <a:lnSpc>
                <a:spcPts val="2650"/>
              </a:lnSpc>
              <a:buNone/>
            </a:pPr>
            <a:r>
              <a:rPr lang="en-US" sz="1650" dirty="0">
                <a:solidFill>
                  <a:srgbClr val="2A2742"/>
                </a:solidFill>
                <a:latin typeface="Arimo" pitchFamily="34" charset="0"/>
                <a:ea typeface="Arimo" pitchFamily="34" charset="-122"/>
                <a:cs typeface="Arimo" pitchFamily="34" charset="-120"/>
              </a:rPr>
              <a:t>En Yakın Komşu ve 2-Opt algoritmalarının birleşimi, tek başına ACO'dan daha etkili sonuçlar vermiştir.</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TotalTime>
  <Words>983</Words>
  <Application>Microsoft Office PowerPoint</Application>
  <PresentationFormat>Özel</PresentationFormat>
  <Paragraphs>106</Paragraphs>
  <Slides>14</Slides>
  <Notes>14</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14</vt:i4>
      </vt:variant>
    </vt:vector>
  </HeadingPairs>
  <TitlesOfParts>
    <vt:vector size="18" baseType="lpstr">
      <vt:lpstr>Arial</vt:lpstr>
      <vt:lpstr>Outfit Extra Bold</vt:lpstr>
      <vt:lpstr>Arimo</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Semai Miraç Arıcı</cp:lastModifiedBy>
  <cp:revision>6</cp:revision>
  <dcterms:created xsi:type="dcterms:W3CDTF">2025-05-12T15:47:57Z</dcterms:created>
  <dcterms:modified xsi:type="dcterms:W3CDTF">2025-05-14T07:17:32Z</dcterms:modified>
</cp:coreProperties>
</file>